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pdf" ContentType="application/pd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26"/>
  </p:notesMasterIdLst>
  <p:sldIdLst>
    <p:sldId id="285" r:id="rId2"/>
    <p:sldId id="291" r:id="rId3"/>
    <p:sldId id="267" r:id="rId4"/>
    <p:sldId id="263" r:id="rId5"/>
    <p:sldId id="265" r:id="rId6"/>
    <p:sldId id="266" r:id="rId7"/>
    <p:sldId id="268" r:id="rId8"/>
    <p:sldId id="269" r:id="rId9"/>
    <p:sldId id="271" r:id="rId10"/>
    <p:sldId id="274" r:id="rId11"/>
    <p:sldId id="275" r:id="rId12"/>
    <p:sldId id="276" r:id="rId13"/>
    <p:sldId id="277" r:id="rId14"/>
    <p:sldId id="278" r:id="rId15"/>
    <p:sldId id="279" r:id="rId16"/>
    <p:sldId id="281" r:id="rId17"/>
    <p:sldId id="282" r:id="rId18"/>
    <p:sldId id="283" r:id="rId19"/>
    <p:sldId id="280" r:id="rId20"/>
    <p:sldId id="288" r:id="rId21"/>
    <p:sldId id="286" r:id="rId22"/>
    <p:sldId id="289" r:id="rId23"/>
    <p:sldId id="287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3830" autoAdjust="0"/>
  </p:normalViewPr>
  <p:slideViewPr>
    <p:cSldViewPr>
      <p:cViewPr varScale="1">
        <p:scale>
          <a:sx n="94" d="100"/>
          <a:sy n="94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60220-F05B-40CA-8A61-F0D40F4C7907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8476E-DA3E-4572-A24E-48E842E79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62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18B290-4722-0745-96EA-DF4628ABAB9D}" type="slidenum">
              <a:rPr lang="en-US">
                <a:latin typeface="Times" charset="0"/>
              </a:rPr>
              <a:pPr/>
              <a:t>3</a:t>
            </a:fld>
            <a:endParaRPr lang="en-US">
              <a:latin typeface="Times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79375" eaLnBrk="1" hangingPunct="1">
              <a:spcBef>
                <a:spcPct val="0"/>
              </a:spcBef>
            </a:pPr>
            <a:r>
              <a:rPr lang="en-US">
                <a:solidFill>
                  <a:srgbClr val="000000"/>
                </a:solidFill>
                <a:latin typeface="Times" charset="0"/>
                <a:ea typeface="Times New Roman" charset="0"/>
                <a:cs typeface="Times New Roman" charset="0"/>
                <a:sym typeface="Times New Roman" charset="0"/>
              </a:rPr>
              <a:t>Perry A. Zirkel is university professor of education and law at Lehigh University, where he formerly was dean of the College of Education. He has a Ph.D. in Educational Administration and a J.D. from the University of Connecticut, and a Master of Laws degree from Yale University.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Formative assessment are intended to be diagnostic. Answers key questions: Do students possess critical pre-requisite</a:t>
            </a:r>
            <a:r>
              <a:rPr lang="en-US" baseline="0" dirty="0" smtClean="0"/>
              <a:t> skills and knowledge? Do students </a:t>
            </a:r>
            <a:r>
              <a:rPr lang="en-US" baseline="0" dirty="0" err="1" smtClean="0"/>
              <a:t>altready</a:t>
            </a:r>
            <a:r>
              <a:rPr lang="en-US" baseline="0" dirty="0" smtClean="0"/>
              <a:t> know some of the material that is to be taught? What are some ideas you have for creating formative assessments this year? </a:t>
            </a:r>
          </a:p>
          <a:p>
            <a:r>
              <a:rPr lang="en-US" baseline="0" dirty="0" smtClean="0"/>
              <a:t>These assessments are teacher-created and teacher-owned assessments that are collaboratively scored and that provide immediate feedback to students and teachers.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8476E-DA3E-4572-A24E-48E842E79D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08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19AFD6-1BA3-FE43-ACF3-6CDE5A5B87B6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16</a:t>
            </a:fld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3107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Purposes animate in one at a time.</a:t>
            </a:r>
          </a:p>
          <a:p>
            <a:pPr eaLnBrk="1" hangingPunct="1"/>
            <a:endParaRPr lang="en-US" b="1" u="sng" dirty="0" smtClean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  <a:p>
            <a:pPr eaLnBrk="1" hangingPunct="1"/>
            <a:r>
              <a:rPr lang="en-US" b="1" u="sng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1. Screening Assessment - </a:t>
            </a:r>
            <a:r>
              <a:rPr lang="en-US" sz="900" b="1" u="sng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Who has problems?</a:t>
            </a:r>
            <a:endParaRPr lang="en-US" dirty="0" smtClean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Gain quick impressions of skills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Usually administer to all students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Brief and economical to administer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Sensitive to target skills (red flags)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Over-identifies - not under-identifies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Allow for teacher judgment - student not identified through screening can still receive</a:t>
            </a:r>
          </a:p>
          <a:p>
            <a:pPr eaLnBrk="1" hangingPunct="1"/>
            <a:endParaRPr lang="en-US" dirty="0" smtClean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2. Diagnostic Assessment -</a:t>
            </a:r>
            <a:b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</a:br>
            <a:r>
              <a:rPr lang="en-US" sz="900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What’s the problem?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Closely examine specific skills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Usually administer to some students  (</a:t>
            </a:r>
            <a:r>
              <a:rPr lang="en-US" dirty="0" err="1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ID’d</a:t>
            </a: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 through screening)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Detailed and specific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Flexible administration (more here, less there)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Used to plan instructional interventions</a:t>
            </a:r>
            <a:endParaRPr lang="en-US" i="1" dirty="0" smtClean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  <a:p>
            <a:pPr eaLnBrk="1" hangingPunct="1"/>
            <a:endParaRPr lang="en-US" sz="900" dirty="0" smtClean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  <a:p>
            <a:pPr eaLnBrk="1" hangingPunct="1"/>
            <a:r>
              <a:rPr lang="en-US" sz="900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3. </a:t>
            </a: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Progress Monitoring -</a:t>
            </a:r>
            <a:b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</a:br>
            <a:r>
              <a:rPr lang="en-US" sz="800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Is our instruction working to fix the problem?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Track student progress - show change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Individual or group administration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Brief and economical to administer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Rapid feedback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Sensitive to small amounts of growth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Repeatable</a:t>
            </a:r>
          </a:p>
          <a:p>
            <a:pPr eaLnBrk="1" hangingPunct="1"/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Used to track intervention progress</a:t>
            </a:r>
            <a:endParaRPr lang="en-US" sz="800" dirty="0" smtClean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  <a:p>
            <a:pPr eaLnBrk="1" hangingPunct="1"/>
            <a:r>
              <a:rPr lang="en-US" sz="800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4. </a:t>
            </a: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Outcome Assessment - </a:t>
            </a:r>
            <a:b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</a:br>
            <a:r>
              <a:rPr lang="en-US" sz="900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How well are we doing overall?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Evaluate general outcomes and meet accountability requirements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Administered to all students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Strong technical adequacy (reliable &amp; valid)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Reflective of general outcome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Economical for large-scale administration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91635-F97D-A942-8201-A262B3AD8C36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17</a:t>
            </a:fld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402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The barrier--the belief that oral reading for 1 minute should be discounted as a general progress monitoring tool because of I know a kid who reads fluently, but</a:t>
            </a:r>
          </a:p>
          <a:p>
            <a:pPr eaLnBrk="1" hangingPunct="1"/>
            <a:r>
              <a:rPr lang="en-US" dirty="0"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Comprehension depends on lots of things besides general reading ability</a:t>
            </a:r>
          </a:p>
          <a:p>
            <a:pPr eaLnBrk="1" hangingPunct="1"/>
            <a:r>
              <a:rPr lang="en-US" dirty="0"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Like what you are being asked to comprehend. How many in the audience can’t “comprehend” their college philosophy texts? or a stats text? Why? general reading </a:t>
            </a:r>
            <a:r>
              <a:rPr lang="en-US" dirty="0" err="1"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abilty</a:t>
            </a:r>
            <a:r>
              <a:rPr lang="en-US" dirty="0"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 or something else?</a:t>
            </a:r>
          </a:p>
          <a:p>
            <a:pPr eaLnBrk="1" hangingPunct="1"/>
            <a:r>
              <a:rPr lang="en-US" dirty="0"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Let’s take comprehension apart using a graphic organizer of </a:t>
            </a:r>
            <a:r>
              <a:rPr lang="en-US" dirty="0" err="1"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Torgeson’s</a:t>
            </a:r>
            <a:r>
              <a:rPr lang="en-US" dirty="0"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 we’ve modified slightly.</a:t>
            </a:r>
          </a:p>
          <a:p>
            <a:pPr eaLnBrk="1" hangingPunct="1"/>
            <a:endParaRPr lang="en-US" dirty="0">
              <a:latin typeface="Helvetica" pitchFamily="-106" charset="0"/>
              <a:ea typeface="Helvetica" pitchFamily="-106" charset="0"/>
              <a:cs typeface="Helvetica" pitchFamily="-106" charset="0"/>
              <a:sym typeface="Helvetica" pitchFamily="-106" charset="0"/>
            </a:endParaRPr>
          </a:p>
          <a:p>
            <a:pPr eaLnBrk="1" hangingPunct="1"/>
            <a:r>
              <a:rPr lang="en-US" dirty="0"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And when we get good at oral reading, we’ll add Curriculum-Based EVALUATION skills to assess this other areas.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may be why Reynolds 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Shaywitz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referred to the push to RTI 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movingfrom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‘wait to fail’ to a ‘watch-them-fail’ model (2009b, 130). We might do well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toask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why so much time is allocated to document that a student cannot do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somethingrather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than finding out ways to ensure that they can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Allington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2002)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curious omission in the literature is the fact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thatrather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than curtailing the number of students placed in special education, RTI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mayactually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expand pull-out service provision to a wider range of students. In fact, because the first task of RTI is to screen and monitor 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 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students, RTI may result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inidentifying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rather than less students for special education. At minimum, it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willmost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likely over-identify non-phonemically aware students for special education, because this is the approach that is easiest to demonstrate that it is evidenced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based.Likewise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RTI will likely result in the under-identification of students with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difficultiesin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listening, writing, oral language, math reasoning, reading comprehension and meta-cognitive areas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Kavale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Flanager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2007), which are harder to assess with quick screeners and are less efficient to teach with scripted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8476E-DA3E-4572-A24E-48E842E79D0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71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BAE4D-0104-5A48-8900-47685B75F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5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66C683D-934F-4FBD-BCD8-522EAC7C9431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F975FD9-305C-4F04-B00A-188055D6B4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21.pd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d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d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4.pd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buildingrti.utexas.org/CAP/Centers/Teachers_Experiences.swf" TargetMode="External"/><Relationship Id="rId2" Type="http://schemas.openxmlformats.org/officeDocument/2006/relationships/hyperlink" Target="http://buildingrti.utexas.org/CAP/Centers/Alternate_groupings.sw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9.bin"/><Relationship Id="rId18" Type="http://schemas.openxmlformats.org/officeDocument/2006/relationships/oleObject" Target="../embeddings/oleObject14.bin"/><Relationship Id="rId26" Type="http://schemas.openxmlformats.org/officeDocument/2006/relationships/oleObject" Target="../embeddings/oleObject22.bin"/><Relationship Id="rId39" Type="http://schemas.openxmlformats.org/officeDocument/2006/relationships/oleObject" Target="../embeddings/oleObject35.bin"/><Relationship Id="rId21" Type="http://schemas.openxmlformats.org/officeDocument/2006/relationships/oleObject" Target="../embeddings/oleObject17.bin"/><Relationship Id="rId34" Type="http://schemas.openxmlformats.org/officeDocument/2006/relationships/oleObject" Target="../embeddings/oleObject30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6.bin"/><Relationship Id="rId29" Type="http://schemas.openxmlformats.org/officeDocument/2006/relationships/oleObject" Target="../embeddings/oleObject25.bin"/><Relationship Id="rId41" Type="http://schemas.openxmlformats.org/officeDocument/2006/relationships/oleObject" Target="../embeddings/oleObject37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.bin"/><Relationship Id="rId24" Type="http://schemas.openxmlformats.org/officeDocument/2006/relationships/oleObject" Target="../embeddings/oleObject20.bin"/><Relationship Id="rId32" Type="http://schemas.openxmlformats.org/officeDocument/2006/relationships/oleObject" Target="../embeddings/oleObject28.bin"/><Relationship Id="rId37" Type="http://schemas.openxmlformats.org/officeDocument/2006/relationships/oleObject" Target="../embeddings/oleObject33.bin"/><Relationship Id="rId40" Type="http://schemas.openxmlformats.org/officeDocument/2006/relationships/oleObject" Target="../embeddings/oleObject36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9.bin"/><Relationship Id="rId28" Type="http://schemas.openxmlformats.org/officeDocument/2006/relationships/oleObject" Target="../embeddings/oleObject24.bin"/><Relationship Id="rId36" Type="http://schemas.openxmlformats.org/officeDocument/2006/relationships/oleObject" Target="../embeddings/oleObject32.bin"/><Relationship Id="rId10" Type="http://schemas.openxmlformats.org/officeDocument/2006/relationships/oleObject" Target="../embeddings/oleObject6.bin"/><Relationship Id="rId19" Type="http://schemas.openxmlformats.org/officeDocument/2006/relationships/oleObject" Target="../embeddings/oleObject15.bin"/><Relationship Id="rId31" Type="http://schemas.openxmlformats.org/officeDocument/2006/relationships/oleObject" Target="../embeddings/oleObject27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8.bin"/><Relationship Id="rId27" Type="http://schemas.openxmlformats.org/officeDocument/2006/relationships/oleObject" Target="../embeddings/oleObject23.bin"/><Relationship Id="rId30" Type="http://schemas.openxmlformats.org/officeDocument/2006/relationships/oleObject" Target="../embeddings/oleObject26.bin"/><Relationship Id="rId35" Type="http://schemas.openxmlformats.org/officeDocument/2006/relationships/oleObject" Target="../embeddings/oleObject31.bin"/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1.bin"/><Relationship Id="rId12" Type="http://schemas.openxmlformats.org/officeDocument/2006/relationships/oleObject" Target="../embeddings/oleObject8.bin"/><Relationship Id="rId17" Type="http://schemas.openxmlformats.org/officeDocument/2006/relationships/oleObject" Target="../embeddings/oleObject13.bin"/><Relationship Id="rId25" Type="http://schemas.openxmlformats.org/officeDocument/2006/relationships/oleObject" Target="../embeddings/oleObject21.bin"/><Relationship Id="rId33" Type="http://schemas.openxmlformats.org/officeDocument/2006/relationships/oleObject" Target="../embeddings/oleObject29.bin"/><Relationship Id="rId38" Type="http://schemas.openxmlformats.org/officeDocument/2006/relationships/oleObject" Target="../embeddings/oleObject3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Preventative measures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 509</a:t>
            </a:r>
          </a:p>
          <a:p>
            <a:r>
              <a:rPr lang="en-US" dirty="0" smtClean="0"/>
              <a:t>Week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17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Ongoing Assessment FOR Learning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524000"/>
            <a:ext cx="9010650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185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Think &amp; Share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key benefits of formative assessments?</a:t>
            </a:r>
          </a:p>
          <a:p>
            <a:r>
              <a:rPr lang="en-US" dirty="0" smtClean="0"/>
              <a:t>What questions do formative assessments answer?</a:t>
            </a:r>
          </a:p>
          <a:p>
            <a:r>
              <a:rPr lang="en-US" baseline="0" dirty="0" smtClean="0"/>
              <a:t>What are some ideas you have for creating formative assessments this year? Or, what are some formative assessments you have developed?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00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1" descr="Picture 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9763"/>
            <a:ext cx="9144000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5" name="Picture 2" descr="Picture 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163" y="1066800"/>
            <a:ext cx="825023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6" name="TextBox 3"/>
          <p:cNvSpPr txBox="1">
            <a:spLocks noChangeArrowheads="1"/>
          </p:cNvSpPr>
          <p:nvPr/>
        </p:nvSpPr>
        <p:spPr bwMode="auto">
          <a:xfrm>
            <a:off x="1143000" y="381000"/>
            <a:ext cx="6804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Common Formative Assessment (CFA) Example</a:t>
            </a:r>
          </a:p>
        </p:txBody>
      </p:sp>
    </p:spTree>
    <p:extLst>
      <p:ext uri="{BB962C8B-B14F-4D97-AF65-F5344CB8AC3E}">
        <p14:creationId xmlns:p14="http://schemas.microsoft.com/office/powerpoint/2010/main" val="287542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A_9A_9CI Math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25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A_9A_9CI Math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4400" y="0"/>
            <a:ext cx="615584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49917" y="1447800"/>
            <a:ext cx="1408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“Meets”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587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A_9A_9CI Math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228600" y="0"/>
            <a:ext cx="6333506" cy="6858000"/>
          </a:xfrm>
          <a:prstGeom prst="rect">
            <a:avLst/>
          </a:prstGeom>
        </p:spPr>
      </p:pic>
      <p:pic>
        <p:nvPicPr>
          <p:cNvPr id="3" name="Picture 2" descr="7A_9A_9CI Math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410200" y="3988833"/>
            <a:ext cx="3581400" cy="14213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04906" y="1447800"/>
            <a:ext cx="1646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“Exceeds”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3088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0" name="WordArt 2"/>
          <p:cNvSpPr>
            <a:spLocks noChangeArrowheads="1" noChangeShapeType="1" noTextEdit="1"/>
          </p:cNvSpPr>
          <p:nvPr/>
        </p:nvSpPr>
        <p:spPr bwMode="auto">
          <a:xfrm>
            <a:off x="6553200" y="3048000"/>
            <a:ext cx="1752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noFill/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blurRad="63500" dist="45791" dir="2021404" algn="ctr" rotWithShape="0">
                    <a:srgbClr val="C0C0C0"/>
                  </a:outerShdw>
                </a:effectLst>
                <a:latin typeface="Times New Roman"/>
                <a:ea typeface="Times New Roman"/>
                <a:cs typeface="Times New Roman"/>
              </a:rPr>
              <a:t>Diagnostic</a:t>
            </a:r>
          </a:p>
        </p:txBody>
      </p:sp>
      <p:sp>
        <p:nvSpPr>
          <p:cNvPr id="800771" name="WordArt 3"/>
          <p:cNvSpPr>
            <a:spLocks noChangeArrowheads="1" noChangeShapeType="1" noTextEdit="1"/>
          </p:cNvSpPr>
          <p:nvPr/>
        </p:nvSpPr>
        <p:spPr bwMode="auto">
          <a:xfrm>
            <a:off x="6477000" y="1905000"/>
            <a:ext cx="182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blurRad="63500" dist="45791" dir="2021404" algn="ctr" rotWithShape="0">
                    <a:srgbClr val="C0C0C0"/>
                  </a:outerShdw>
                </a:effectLst>
                <a:latin typeface="Times New Roman"/>
                <a:ea typeface="Times New Roman"/>
                <a:cs typeface="Times New Roman"/>
              </a:rPr>
              <a:t>Screening</a:t>
            </a:r>
          </a:p>
        </p:txBody>
      </p:sp>
      <p:sp>
        <p:nvSpPr>
          <p:cNvPr id="800772" name="WordArt 4"/>
          <p:cNvSpPr>
            <a:spLocks noChangeArrowheads="1" noChangeShapeType="1" noTextEdit="1"/>
          </p:cNvSpPr>
          <p:nvPr/>
        </p:nvSpPr>
        <p:spPr bwMode="auto">
          <a:xfrm>
            <a:off x="5334000" y="4267200"/>
            <a:ext cx="3200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blurRad="63500" dist="45791" dir="2021404" algn="ctr" rotWithShape="0">
                    <a:srgbClr val="C0C0C0"/>
                  </a:outerShdw>
                </a:effectLst>
                <a:latin typeface="Times New Roman"/>
                <a:ea typeface="Times New Roman"/>
                <a:cs typeface="Times New Roman"/>
              </a:rPr>
              <a:t>Progress Monitoring</a:t>
            </a:r>
          </a:p>
        </p:txBody>
      </p:sp>
      <p:sp>
        <p:nvSpPr>
          <p:cNvPr id="800773" name="WordArt 5"/>
          <p:cNvSpPr>
            <a:spLocks noChangeArrowheads="1" noChangeShapeType="1" noTextEdit="1"/>
          </p:cNvSpPr>
          <p:nvPr/>
        </p:nvSpPr>
        <p:spPr bwMode="auto">
          <a:xfrm>
            <a:off x="4953000" y="5257800"/>
            <a:ext cx="3657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63500" dist="45791" dir="2021404" algn="ctr" rotWithShape="0">
                    <a:srgbClr val="C0C0C0"/>
                  </a:outerShdw>
                </a:effectLst>
                <a:latin typeface="Times New Roman"/>
                <a:ea typeface="Times New Roman"/>
                <a:cs typeface="Times New Roman"/>
              </a:rPr>
              <a:t>Outcome/Accountability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Purposes of Assessment</a:t>
            </a:r>
          </a:p>
        </p:txBody>
      </p:sp>
      <p:sp>
        <p:nvSpPr>
          <p:cNvPr id="130055" name="Rectangle 7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220000"/>
              </a:lnSpc>
            </a:pPr>
            <a:r>
              <a:rPr lang="en-US" sz="2000" dirty="0" smtClean="0"/>
              <a:t>Who has problems? (Problem Identification)</a:t>
            </a:r>
          </a:p>
          <a:p>
            <a:pPr eaLnBrk="1" hangingPunct="1">
              <a:lnSpc>
                <a:spcPct val="220000"/>
              </a:lnSpc>
            </a:pPr>
            <a:r>
              <a:rPr lang="en-US" sz="2000" dirty="0" smtClean="0"/>
              <a:t>Why is the problem is occurring? (Problem Analysis)</a:t>
            </a:r>
          </a:p>
          <a:p>
            <a:pPr eaLnBrk="1" hangingPunct="1">
              <a:lnSpc>
                <a:spcPct val="220000"/>
              </a:lnSpc>
            </a:pPr>
            <a:r>
              <a:rPr lang="en-US" sz="2000" dirty="0" smtClean="0"/>
              <a:t>Is our instruction working to fix the problem?</a:t>
            </a:r>
          </a:p>
          <a:p>
            <a:pPr eaLnBrk="1" hangingPunct="1">
              <a:lnSpc>
                <a:spcPct val="220000"/>
              </a:lnSpc>
              <a:buFontTx/>
              <a:buNone/>
            </a:pPr>
            <a:r>
              <a:rPr lang="en-US" sz="2000" dirty="0" smtClean="0"/>
              <a:t>(Plan Development &amp; Implementation)</a:t>
            </a:r>
          </a:p>
          <a:p>
            <a:pPr eaLnBrk="1" hangingPunct="1">
              <a:lnSpc>
                <a:spcPct val="220000"/>
              </a:lnSpc>
            </a:pPr>
            <a:r>
              <a:rPr lang="en-US" sz="2000" dirty="0" smtClean="0"/>
              <a:t>How well are we doing overall? (Plan Evaluation)</a:t>
            </a:r>
          </a:p>
          <a:p>
            <a:pPr eaLnBrk="1" hangingPunct="1">
              <a:lnSpc>
                <a:spcPct val="220000"/>
              </a:lnSpc>
            </a:pPr>
            <a:endParaRPr lang="en-US" sz="1400" dirty="0" smtClean="0"/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5943600" y="6248400"/>
            <a:ext cx="2895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Taken from Heartland AEA 11</a:t>
            </a:r>
          </a:p>
        </p:txBody>
      </p:sp>
    </p:spTree>
    <p:extLst>
      <p:ext uri="{BB962C8B-B14F-4D97-AF65-F5344CB8AC3E}">
        <p14:creationId xmlns:p14="http://schemas.microsoft.com/office/powerpoint/2010/main" val="392578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0770" grpId="0" animBg="1"/>
      <p:bldP spid="800771" grpId="0" animBg="1"/>
      <p:bldP spid="800772" grpId="0" animBg="1"/>
      <p:bldP spid="80077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2820988" y="2438400"/>
            <a:ext cx="3505200" cy="1828800"/>
            <a:chOff x="0" y="0"/>
            <a:chExt cx="2208" cy="1152"/>
          </a:xfrm>
        </p:grpSpPr>
        <p:sp>
          <p:nvSpPr>
            <p:cNvPr id="139307" name="Oval 1027"/>
            <p:cNvSpPr>
              <a:spLocks/>
            </p:cNvSpPr>
            <p:nvPr/>
          </p:nvSpPr>
          <p:spPr bwMode="auto">
            <a:xfrm>
              <a:off x="0" y="0"/>
              <a:ext cx="2208" cy="1152"/>
            </a:xfrm>
            <a:prstGeom prst="ellipse">
              <a:avLst/>
            </a:prstGeom>
            <a:noFill/>
            <a:ln w="38100">
              <a:solidFill>
                <a:srgbClr val="0A004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796" name="Rectangle 1028"/>
            <p:cNvSpPr>
              <a:spLocks/>
            </p:cNvSpPr>
            <p:nvPr/>
          </p:nvSpPr>
          <p:spPr bwMode="auto">
            <a:xfrm>
              <a:off x="187" y="245"/>
              <a:ext cx="1833" cy="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8100" tIns="38100" rIns="78049" bIns="38100" anchor="ctr">
              <a:prstTxWarp prst="textNoShape">
                <a:avLst/>
              </a:prstTxWarp>
              <a:spAutoFit/>
            </a:bodyPr>
            <a:lstStyle/>
            <a:p>
              <a:pPr marL="39688" algn="ctr" eaLnBrk="1" hangingPunct="1">
                <a:defRPr/>
              </a:pPr>
              <a:r>
                <a:rPr lang="en-US" sz="32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Reading </a:t>
              </a:r>
            </a:p>
            <a:p>
              <a:pPr marL="39688" algn="ctr" eaLnBrk="1" hangingPunct="1">
                <a:defRPr/>
              </a:pPr>
              <a:r>
                <a:rPr lang="en-US" sz="32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Comprehension</a:t>
              </a:r>
            </a:p>
          </p:txBody>
        </p:sp>
      </p:grpSp>
      <p:grpSp>
        <p:nvGrpSpPr>
          <p:cNvPr id="3" name="Group 1029"/>
          <p:cNvGrpSpPr>
            <a:grpSpLocks/>
          </p:cNvGrpSpPr>
          <p:nvPr/>
        </p:nvGrpSpPr>
        <p:grpSpPr bwMode="auto">
          <a:xfrm>
            <a:off x="304800" y="2667000"/>
            <a:ext cx="2514600" cy="1371600"/>
            <a:chOff x="0" y="0"/>
            <a:chExt cx="1584" cy="864"/>
          </a:xfrm>
        </p:grpSpPr>
        <p:grpSp>
          <p:nvGrpSpPr>
            <p:cNvPr id="4" name="Group 1030"/>
            <p:cNvGrpSpPr>
              <a:grpSpLocks/>
            </p:cNvGrpSpPr>
            <p:nvPr/>
          </p:nvGrpSpPr>
          <p:grpSpPr bwMode="auto">
            <a:xfrm>
              <a:off x="0" y="0"/>
              <a:ext cx="1392" cy="864"/>
              <a:chOff x="0" y="0"/>
              <a:chExt cx="1392" cy="864"/>
            </a:xfrm>
          </p:grpSpPr>
          <p:sp>
            <p:nvSpPr>
              <p:cNvPr id="139305" name="Oval 1031"/>
              <p:cNvSpPr>
                <a:spLocks/>
              </p:cNvSpPr>
              <p:nvPr/>
            </p:nvSpPr>
            <p:spPr bwMode="auto">
              <a:xfrm>
                <a:off x="0" y="0"/>
                <a:ext cx="1392" cy="864"/>
              </a:xfrm>
              <a:prstGeom prst="ellipse">
                <a:avLst/>
              </a:prstGeom>
              <a:noFill/>
              <a:ln w="38100">
                <a:solidFill>
                  <a:srgbClr val="0A004B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800" name="Rectangle 1032"/>
              <p:cNvSpPr>
                <a:spLocks/>
              </p:cNvSpPr>
              <p:nvPr/>
            </p:nvSpPr>
            <p:spPr bwMode="auto">
              <a:xfrm>
                <a:off x="188" y="293"/>
                <a:ext cx="1015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8100" tIns="38100" rIns="78049" bIns="38100" anchor="ctr">
                <a:prstTxWarp prst="textNoShape">
                  <a:avLst/>
                </a:prstTxWarp>
                <a:spAutoFit/>
              </a:bodyPr>
              <a:lstStyle/>
              <a:p>
                <a:pPr marL="39688" algn="ctr" eaLnBrk="1" hangingPunct="1">
                  <a:defRPr/>
                </a:pPr>
                <a:r>
                  <a:rPr lang="en-US" b="1">
                    <a:solidFill>
                      <a:srgbClr val="1100A4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" pitchFamily="-109" charset="0"/>
                    <a:ea typeface="Times" pitchFamily="-109" charset="0"/>
                    <a:cs typeface="Times" pitchFamily="-109" charset="0"/>
                    <a:sym typeface="Times" pitchFamily="-109" charset="0"/>
                  </a:rPr>
                  <a:t>Knowledge</a:t>
                </a:r>
              </a:p>
            </p:txBody>
          </p:sp>
        </p:grpSp>
        <p:sp>
          <p:nvSpPr>
            <p:cNvPr id="139304" name="Line 1033"/>
            <p:cNvSpPr>
              <a:spLocks noChangeShapeType="1"/>
            </p:cNvSpPr>
            <p:nvPr/>
          </p:nvSpPr>
          <p:spPr bwMode="auto">
            <a:xfrm>
              <a:off x="1392" y="432"/>
              <a:ext cx="192" cy="0"/>
            </a:xfrm>
            <a:prstGeom prst="line">
              <a:avLst/>
            </a:prstGeom>
            <a:noFill/>
            <a:ln w="25400">
              <a:solidFill>
                <a:srgbClr val="0A004B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034"/>
          <p:cNvGrpSpPr>
            <a:grpSpLocks/>
          </p:cNvGrpSpPr>
          <p:nvPr/>
        </p:nvGrpSpPr>
        <p:grpSpPr bwMode="auto">
          <a:xfrm>
            <a:off x="6324600" y="2667000"/>
            <a:ext cx="2819400" cy="1371600"/>
            <a:chOff x="0" y="0"/>
            <a:chExt cx="1776" cy="864"/>
          </a:xfrm>
        </p:grpSpPr>
        <p:grpSp>
          <p:nvGrpSpPr>
            <p:cNvPr id="6" name="Group 1035"/>
            <p:cNvGrpSpPr>
              <a:grpSpLocks/>
            </p:cNvGrpSpPr>
            <p:nvPr/>
          </p:nvGrpSpPr>
          <p:grpSpPr bwMode="auto">
            <a:xfrm>
              <a:off x="0" y="0"/>
              <a:ext cx="1776" cy="864"/>
              <a:chOff x="0" y="0"/>
              <a:chExt cx="1776" cy="864"/>
            </a:xfrm>
          </p:grpSpPr>
          <p:sp>
            <p:nvSpPr>
              <p:cNvPr id="139301" name="Oval 1036"/>
              <p:cNvSpPr>
                <a:spLocks/>
              </p:cNvSpPr>
              <p:nvPr/>
            </p:nvSpPr>
            <p:spPr bwMode="auto">
              <a:xfrm>
                <a:off x="192" y="0"/>
                <a:ext cx="1392" cy="864"/>
              </a:xfrm>
              <a:prstGeom prst="ellipse">
                <a:avLst/>
              </a:prstGeom>
              <a:noFill/>
              <a:ln w="38100">
                <a:solidFill>
                  <a:srgbClr val="0A004B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805" name="Rectangle 1037"/>
              <p:cNvSpPr>
                <a:spLocks/>
              </p:cNvSpPr>
              <p:nvPr/>
            </p:nvSpPr>
            <p:spPr bwMode="auto">
              <a:xfrm>
                <a:off x="0" y="180"/>
                <a:ext cx="1776" cy="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38100" tIns="38100" rIns="78049" bIns="38100" anchor="ctr">
                <a:prstTxWarp prst="textNoShape">
                  <a:avLst/>
                </a:prstTxWarp>
              </a:bodyPr>
              <a:lstStyle/>
              <a:p>
                <a:pPr marL="39688" algn="ctr" eaLnBrk="1" hangingPunct="1">
                  <a:defRPr/>
                </a:pPr>
                <a:r>
                  <a:rPr lang="en-US" b="1">
                    <a:solidFill>
                      <a:srgbClr val="1100A4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" pitchFamily="-109" charset="0"/>
                    <a:ea typeface="Times" pitchFamily="-109" charset="0"/>
                    <a:cs typeface="Times" pitchFamily="-109" charset="0"/>
                    <a:sym typeface="Times" pitchFamily="-109" charset="0"/>
                  </a:rPr>
                  <a:t>Fluency*</a:t>
                </a:r>
              </a:p>
              <a:p>
                <a:pPr marL="39688" eaLnBrk="1" hangingPunct="1">
                  <a:defRPr/>
                </a:pPr>
                <a:r>
                  <a:rPr lang="en-US" sz="1200" b="1">
                    <a:solidFill>
                      <a:srgbClr val="1100A4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" pitchFamily="-109" charset="0"/>
                    <a:ea typeface="Times" pitchFamily="-109" charset="0"/>
                    <a:cs typeface="Times" pitchFamily="-109" charset="0"/>
                    <a:sym typeface="Times" pitchFamily="-109" charset="0"/>
                  </a:rPr>
                  <a:t>We Refer to It as </a:t>
                </a:r>
              </a:p>
              <a:p>
                <a:pPr marL="39688" eaLnBrk="1" hangingPunct="1">
                  <a:defRPr/>
                </a:pPr>
                <a:r>
                  <a:rPr lang="en-US" sz="1200" b="1">
                    <a:solidFill>
                      <a:srgbClr val="1100A4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" pitchFamily="-109" charset="0"/>
                    <a:ea typeface="Times" pitchFamily="-109" charset="0"/>
                    <a:cs typeface="Times" pitchFamily="-109" charset="0"/>
                    <a:sym typeface="Times" pitchFamily="-109" charset="0"/>
                  </a:rPr>
                  <a:t>General Reading Skills</a:t>
                </a:r>
              </a:p>
            </p:txBody>
          </p:sp>
        </p:grpSp>
        <p:sp>
          <p:nvSpPr>
            <p:cNvPr id="139300" name="Line 1038"/>
            <p:cNvSpPr>
              <a:spLocks noChangeShapeType="1"/>
            </p:cNvSpPr>
            <p:nvPr/>
          </p:nvSpPr>
          <p:spPr bwMode="auto">
            <a:xfrm flipH="1">
              <a:off x="0" y="432"/>
              <a:ext cx="192" cy="0"/>
            </a:xfrm>
            <a:prstGeom prst="line">
              <a:avLst/>
            </a:prstGeom>
            <a:noFill/>
            <a:ln w="25400">
              <a:solidFill>
                <a:srgbClr val="0A004B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039"/>
          <p:cNvGrpSpPr>
            <a:grpSpLocks/>
          </p:cNvGrpSpPr>
          <p:nvPr/>
        </p:nvGrpSpPr>
        <p:grpSpPr bwMode="auto">
          <a:xfrm>
            <a:off x="3468688" y="4267200"/>
            <a:ext cx="2209800" cy="1676400"/>
            <a:chOff x="0" y="0"/>
            <a:chExt cx="1392" cy="1056"/>
          </a:xfrm>
        </p:grpSpPr>
        <p:grpSp>
          <p:nvGrpSpPr>
            <p:cNvPr id="8" name="Group 1040"/>
            <p:cNvGrpSpPr>
              <a:grpSpLocks/>
            </p:cNvGrpSpPr>
            <p:nvPr/>
          </p:nvGrpSpPr>
          <p:grpSpPr bwMode="auto">
            <a:xfrm>
              <a:off x="0" y="192"/>
              <a:ext cx="1392" cy="864"/>
              <a:chOff x="0" y="0"/>
              <a:chExt cx="1392" cy="864"/>
            </a:xfrm>
          </p:grpSpPr>
          <p:sp>
            <p:nvSpPr>
              <p:cNvPr id="139297" name="Oval 1041"/>
              <p:cNvSpPr>
                <a:spLocks/>
              </p:cNvSpPr>
              <p:nvPr/>
            </p:nvSpPr>
            <p:spPr bwMode="auto">
              <a:xfrm>
                <a:off x="0" y="0"/>
                <a:ext cx="1392" cy="864"/>
              </a:xfrm>
              <a:prstGeom prst="ellipse">
                <a:avLst/>
              </a:prstGeom>
              <a:noFill/>
              <a:ln w="38100">
                <a:solidFill>
                  <a:srgbClr val="0A004B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810" name="Rectangle 1042"/>
              <p:cNvSpPr>
                <a:spLocks/>
              </p:cNvSpPr>
              <p:nvPr/>
            </p:nvSpPr>
            <p:spPr bwMode="auto">
              <a:xfrm>
                <a:off x="55" y="293"/>
                <a:ext cx="1282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8100" tIns="38100" rIns="78049" bIns="38100" anchor="ctr">
                <a:prstTxWarp prst="textNoShape">
                  <a:avLst/>
                </a:prstTxWarp>
                <a:spAutoFit/>
              </a:bodyPr>
              <a:lstStyle/>
              <a:p>
                <a:pPr marL="39688" algn="ctr" eaLnBrk="1" hangingPunct="1">
                  <a:defRPr/>
                </a:pPr>
                <a:r>
                  <a:rPr lang="en-US" b="1">
                    <a:solidFill>
                      <a:srgbClr val="1100A4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" pitchFamily="-109" charset="0"/>
                    <a:ea typeface="Times" pitchFamily="-109" charset="0"/>
                    <a:cs typeface="Times" pitchFamily="-109" charset="0"/>
                    <a:sym typeface="Times" pitchFamily="-109" charset="0"/>
                  </a:rPr>
                  <a:t>Metacognition</a:t>
                </a:r>
              </a:p>
            </p:txBody>
          </p:sp>
        </p:grpSp>
        <p:sp>
          <p:nvSpPr>
            <p:cNvPr id="139296" name="Line 1043"/>
            <p:cNvSpPr>
              <a:spLocks noChangeShapeType="1"/>
            </p:cNvSpPr>
            <p:nvPr/>
          </p:nvSpPr>
          <p:spPr bwMode="auto">
            <a:xfrm rot="10800000" flipH="1">
              <a:off x="695" y="0"/>
              <a:ext cx="0" cy="192"/>
            </a:xfrm>
            <a:prstGeom prst="line">
              <a:avLst/>
            </a:prstGeom>
            <a:noFill/>
            <a:ln w="25400">
              <a:solidFill>
                <a:srgbClr val="0A004B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1044"/>
          <p:cNvGrpSpPr>
            <a:grpSpLocks/>
          </p:cNvGrpSpPr>
          <p:nvPr/>
        </p:nvGrpSpPr>
        <p:grpSpPr bwMode="auto">
          <a:xfrm>
            <a:off x="3105150" y="647700"/>
            <a:ext cx="2573338" cy="1981200"/>
            <a:chOff x="0" y="0"/>
            <a:chExt cx="1620" cy="1248"/>
          </a:xfrm>
        </p:grpSpPr>
        <p:grpSp>
          <p:nvGrpSpPr>
            <p:cNvPr id="10" name="Group 1045"/>
            <p:cNvGrpSpPr>
              <a:grpSpLocks/>
            </p:cNvGrpSpPr>
            <p:nvPr/>
          </p:nvGrpSpPr>
          <p:grpSpPr bwMode="auto">
            <a:xfrm>
              <a:off x="0" y="0"/>
              <a:ext cx="1620" cy="1005"/>
              <a:chOff x="0" y="0"/>
              <a:chExt cx="1620" cy="1005"/>
            </a:xfrm>
          </p:grpSpPr>
          <p:sp>
            <p:nvSpPr>
              <p:cNvPr id="139293" name="Oval 1046"/>
              <p:cNvSpPr>
                <a:spLocks/>
              </p:cNvSpPr>
              <p:nvPr/>
            </p:nvSpPr>
            <p:spPr bwMode="auto">
              <a:xfrm>
                <a:off x="0" y="0"/>
                <a:ext cx="1620" cy="1005"/>
              </a:xfrm>
              <a:prstGeom prst="ellipse">
                <a:avLst/>
              </a:prstGeom>
              <a:noFill/>
              <a:ln w="38100">
                <a:solidFill>
                  <a:srgbClr val="0A004B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815" name="Rectangle 1047"/>
              <p:cNvSpPr>
                <a:spLocks/>
              </p:cNvSpPr>
              <p:nvPr/>
            </p:nvSpPr>
            <p:spPr bwMode="auto">
              <a:xfrm>
                <a:off x="270" y="158"/>
                <a:ext cx="1080" cy="6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38100" tIns="38100" rIns="78049" bIns="38100" anchor="ctr">
                <a:prstTxWarp prst="textNoShape">
                  <a:avLst/>
                </a:prstTxWarp>
              </a:bodyPr>
              <a:lstStyle/>
              <a:p>
                <a:pPr marL="39688" algn="ctr" eaLnBrk="1" hangingPunct="1">
                  <a:defRPr/>
                </a:pPr>
                <a:r>
                  <a:rPr lang="en-US" b="1">
                    <a:solidFill>
                      <a:srgbClr val="1100A4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" pitchFamily="-109" charset="0"/>
                    <a:ea typeface="Times" pitchFamily="-109" charset="0"/>
                    <a:cs typeface="Times" pitchFamily="-109" charset="0"/>
                    <a:sym typeface="Times" pitchFamily="-109" charset="0"/>
                  </a:rPr>
                  <a:t>Language</a:t>
                </a:r>
              </a:p>
            </p:txBody>
          </p:sp>
        </p:grpSp>
        <p:sp>
          <p:nvSpPr>
            <p:cNvPr id="139292" name="Line 1048"/>
            <p:cNvSpPr>
              <a:spLocks noChangeShapeType="1"/>
            </p:cNvSpPr>
            <p:nvPr/>
          </p:nvSpPr>
          <p:spPr bwMode="auto">
            <a:xfrm>
              <a:off x="809" y="1024"/>
              <a:ext cx="0" cy="224"/>
            </a:xfrm>
            <a:prstGeom prst="line">
              <a:avLst/>
            </a:prstGeom>
            <a:noFill/>
            <a:ln w="25400">
              <a:solidFill>
                <a:srgbClr val="0A004B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49"/>
          <p:cNvGrpSpPr>
            <a:grpSpLocks/>
          </p:cNvGrpSpPr>
          <p:nvPr/>
        </p:nvGrpSpPr>
        <p:grpSpPr bwMode="auto">
          <a:xfrm>
            <a:off x="6524625" y="4114800"/>
            <a:ext cx="2395538" cy="2133600"/>
            <a:chOff x="0" y="0"/>
            <a:chExt cx="1509" cy="1344"/>
          </a:xfrm>
        </p:grpSpPr>
        <p:sp>
          <p:nvSpPr>
            <p:cNvPr id="139289" name="AutoShape 1050"/>
            <p:cNvSpPr>
              <a:spLocks/>
            </p:cNvSpPr>
            <p:nvPr/>
          </p:nvSpPr>
          <p:spPr bwMode="auto">
            <a:xfrm>
              <a:off x="18" y="0"/>
              <a:ext cx="1488" cy="1344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5818"/>
                  </a:moveTo>
                  <a:lnTo>
                    <a:pt x="8100" y="5818"/>
                  </a:lnTo>
                  <a:lnTo>
                    <a:pt x="8100" y="3600"/>
                  </a:lnTo>
                  <a:lnTo>
                    <a:pt x="5400" y="3600"/>
                  </a:lnTo>
                  <a:lnTo>
                    <a:pt x="10800" y="0"/>
                  </a:lnTo>
                  <a:lnTo>
                    <a:pt x="16200" y="3600"/>
                  </a:lnTo>
                  <a:lnTo>
                    <a:pt x="13500" y="3600"/>
                  </a:lnTo>
                  <a:lnTo>
                    <a:pt x="13500" y="5818"/>
                  </a:lnTo>
                  <a:lnTo>
                    <a:pt x="21600" y="5818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5818"/>
                  </a:moveTo>
                </a:path>
              </a:pathLst>
            </a:custGeom>
            <a:noFill/>
            <a:ln w="25400">
              <a:solidFill>
                <a:srgbClr val="0A004B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819" name="Rectangle 1051"/>
            <p:cNvSpPr>
              <a:spLocks/>
            </p:cNvSpPr>
            <p:nvPr/>
          </p:nvSpPr>
          <p:spPr bwMode="auto">
            <a:xfrm>
              <a:off x="0" y="396"/>
              <a:ext cx="1509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8100" tIns="38100" bIns="38100" anchor="ctr">
              <a:prstTxWarp prst="textNoShape">
                <a:avLst/>
              </a:prstTxWarp>
              <a:spAutoFit/>
            </a:bodyPr>
            <a:lstStyle/>
            <a:p>
              <a:pPr marL="523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Prosody</a:t>
              </a:r>
            </a:p>
            <a:p>
              <a:pPr marL="523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Automaticity/Rate</a:t>
              </a:r>
            </a:p>
            <a:p>
              <a:pPr marL="523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Accuracy</a:t>
              </a:r>
            </a:p>
            <a:p>
              <a:pPr marL="523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Decoding</a:t>
              </a:r>
            </a:p>
            <a:p>
              <a:pPr marL="523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Phonemic Awareness</a:t>
              </a:r>
            </a:p>
          </p:txBody>
        </p:sp>
      </p:grpSp>
      <p:grpSp>
        <p:nvGrpSpPr>
          <p:cNvPr id="12" name="Group 1052"/>
          <p:cNvGrpSpPr>
            <a:grpSpLocks/>
          </p:cNvGrpSpPr>
          <p:nvPr/>
        </p:nvGrpSpPr>
        <p:grpSpPr bwMode="auto">
          <a:xfrm>
            <a:off x="5713413" y="609600"/>
            <a:ext cx="3230562" cy="1828800"/>
            <a:chOff x="0" y="0"/>
            <a:chExt cx="2034" cy="1152"/>
          </a:xfrm>
        </p:grpSpPr>
        <p:sp>
          <p:nvSpPr>
            <p:cNvPr id="139287" name="AutoShape 1053"/>
            <p:cNvSpPr>
              <a:spLocks/>
            </p:cNvSpPr>
            <p:nvPr/>
          </p:nvSpPr>
          <p:spPr bwMode="auto">
            <a:xfrm>
              <a:off x="0" y="0"/>
              <a:ext cx="2016" cy="1152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4230" y="0"/>
                  </a:moveTo>
                  <a:lnTo>
                    <a:pt x="4230" y="8100"/>
                  </a:lnTo>
                  <a:lnTo>
                    <a:pt x="2993" y="8100"/>
                  </a:lnTo>
                  <a:lnTo>
                    <a:pt x="2993" y="5400"/>
                  </a:lnTo>
                  <a:lnTo>
                    <a:pt x="0" y="10800"/>
                  </a:lnTo>
                  <a:lnTo>
                    <a:pt x="2993" y="16200"/>
                  </a:lnTo>
                  <a:lnTo>
                    <a:pt x="2993" y="13500"/>
                  </a:lnTo>
                  <a:lnTo>
                    <a:pt x="4230" y="13500"/>
                  </a:lnTo>
                  <a:lnTo>
                    <a:pt x="423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4230" y="0"/>
                  </a:moveTo>
                </a:path>
              </a:pathLst>
            </a:custGeom>
            <a:noFill/>
            <a:ln w="25400">
              <a:solidFill>
                <a:srgbClr val="0A004B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822" name="Rectangle 1054"/>
            <p:cNvSpPr>
              <a:spLocks/>
            </p:cNvSpPr>
            <p:nvPr/>
          </p:nvSpPr>
          <p:spPr bwMode="auto">
            <a:xfrm>
              <a:off x="384" y="143"/>
              <a:ext cx="1650" cy="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 anchor="ctr">
              <a:prstTxWarp prst="textNoShape">
                <a:avLst/>
              </a:prstTxWarp>
              <a:spAutoFit/>
            </a:bodyPr>
            <a:lstStyle/>
            <a:p>
              <a:pPr marL="22225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Oral Language Skills</a:t>
              </a:r>
            </a:p>
            <a:p>
              <a:pPr marL="22225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Knowledge of Language </a:t>
              </a:r>
            </a:p>
            <a:p>
              <a:pPr marL="22225" eaLnBrk="1" hangingPunct="1">
                <a:defRPr/>
              </a:pP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  Structures</a:t>
              </a:r>
            </a:p>
            <a:p>
              <a:pPr marL="22225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Vocabulary</a:t>
              </a:r>
            </a:p>
            <a:p>
              <a:pPr marL="22225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Cultural Influences</a:t>
              </a:r>
            </a:p>
          </p:txBody>
        </p:sp>
      </p:grpSp>
      <p:grpSp>
        <p:nvGrpSpPr>
          <p:cNvPr id="13" name="Group 1055"/>
          <p:cNvGrpSpPr>
            <a:grpSpLocks/>
          </p:cNvGrpSpPr>
          <p:nvPr/>
        </p:nvGrpSpPr>
        <p:grpSpPr bwMode="auto">
          <a:xfrm>
            <a:off x="381000" y="379413"/>
            <a:ext cx="2209800" cy="2287587"/>
            <a:chOff x="0" y="0"/>
            <a:chExt cx="1392" cy="1440"/>
          </a:xfrm>
        </p:grpSpPr>
        <p:sp>
          <p:nvSpPr>
            <p:cNvPr id="139285" name="AutoShape 1056"/>
            <p:cNvSpPr>
              <a:spLocks/>
            </p:cNvSpPr>
            <p:nvPr/>
          </p:nvSpPr>
          <p:spPr bwMode="auto">
            <a:xfrm>
              <a:off x="0" y="0"/>
              <a:ext cx="1392" cy="144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15950"/>
                  </a:lnTo>
                  <a:lnTo>
                    <a:pt x="13717" y="15950"/>
                  </a:lnTo>
                  <a:lnTo>
                    <a:pt x="13717" y="17800"/>
                  </a:lnTo>
                  <a:lnTo>
                    <a:pt x="15750" y="17800"/>
                  </a:lnTo>
                  <a:lnTo>
                    <a:pt x="10800" y="21600"/>
                  </a:lnTo>
                  <a:lnTo>
                    <a:pt x="5850" y="17800"/>
                  </a:lnTo>
                  <a:lnTo>
                    <a:pt x="7883" y="17800"/>
                  </a:lnTo>
                  <a:lnTo>
                    <a:pt x="7883" y="15950"/>
                  </a:lnTo>
                  <a:lnTo>
                    <a:pt x="0" y="1595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25400">
              <a:solidFill>
                <a:srgbClr val="0A004B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825" name="Rectangle 1057"/>
            <p:cNvSpPr>
              <a:spLocks/>
            </p:cNvSpPr>
            <p:nvPr/>
          </p:nvSpPr>
          <p:spPr bwMode="auto">
            <a:xfrm>
              <a:off x="54" y="36"/>
              <a:ext cx="1276" cy="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8100" tIns="38100" bIns="38100" anchor="ctr">
              <a:prstTxWarp prst="textNoShape">
                <a:avLst/>
              </a:prstTxWarp>
              <a:spAutoFit/>
            </a:bodyPr>
            <a:lstStyle/>
            <a:p>
              <a:pPr marL="523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</a:t>
              </a:r>
              <a:r>
                <a:rPr lang="en-US" sz="16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 </a:t>
              </a:r>
              <a:r>
                <a:rPr lang="en-US" sz="16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Life Experience</a:t>
              </a:r>
            </a:p>
            <a:p>
              <a:pPr marL="52388" eaLnBrk="1" hangingPunct="1">
                <a:defRPr/>
              </a:pPr>
              <a:r>
                <a:rPr lang="en-US" sz="16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6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Content Knowledge</a:t>
              </a:r>
            </a:p>
            <a:p>
              <a:pPr marL="52388" eaLnBrk="1" hangingPunct="1">
                <a:defRPr/>
              </a:pPr>
              <a:r>
                <a:rPr lang="en-US" sz="16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6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Activation of Prior </a:t>
              </a:r>
            </a:p>
            <a:p>
              <a:pPr marL="52388" eaLnBrk="1" hangingPunct="1">
                <a:defRPr/>
              </a:pPr>
              <a:r>
                <a:rPr lang="en-US" sz="16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 Knowledge</a:t>
              </a:r>
            </a:p>
            <a:p>
              <a:pPr marL="52388" eaLnBrk="1" hangingPunct="1">
                <a:defRPr/>
              </a:pPr>
              <a:r>
                <a:rPr lang="en-US" sz="16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6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Knowledge about </a:t>
              </a:r>
            </a:p>
            <a:p>
              <a:pPr marL="52388" eaLnBrk="1" hangingPunct="1">
                <a:defRPr/>
              </a:pPr>
              <a:r>
                <a:rPr lang="en-US" sz="16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 Texts</a:t>
              </a:r>
            </a:p>
          </p:txBody>
        </p:sp>
      </p:grpSp>
      <p:grpSp>
        <p:nvGrpSpPr>
          <p:cNvPr id="14" name="Group 1058"/>
          <p:cNvGrpSpPr>
            <a:grpSpLocks/>
          </p:cNvGrpSpPr>
          <p:nvPr/>
        </p:nvGrpSpPr>
        <p:grpSpPr bwMode="auto">
          <a:xfrm>
            <a:off x="381000" y="4343400"/>
            <a:ext cx="3048000" cy="1828800"/>
            <a:chOff x="0" y="8"/>
            <a:chExt cx="1920" cy="1152"/>
          </a:xfrm>
        </p:grpSpPr>
        <p:sp>
          <p:nvSpPr>
            <p:cNvPr id="139283" name="AutoShape 1059"/>
            <p:cNvSpPr>
              <a:spLocks/>
            </p:cNvSpPr>
            <p:nvPr/>
          </p:nvSpPr>
          <p:spPr bwMode="auto">
            <a:xfrm>
              <a:off x="0" y="8"/>
              <a:ext cx="1920" cy="1152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143" y="21600"/>
                  </a:lnTo>
                  <a:lnTo>
                    <a:pt x="18143" y="13500"/>
                  </a:lnTo>
                  <a:lnTo>
                    <a:pt x="19372" y="13500"/>
                  </a:lnTo>
                  <a:lnTo>
                    <a:pt x="19372" y="16200"/>
                  </a:lnTo>
                  <a:lnTo>
                    <a:pt x="21600" y="10800"/>
                  </a:lnTo>
                  <a:lnTo>
                    <a:pt x="19372" y="5400"/>
                  </a:lnTo>
                  <a:lnTo>
                    <a:pt x="19372" y="8100"/>
                  </a:lnTo>
                  <a:lnTo>
                    <a:pt x="18143" y="8100"/>
                  </a:lnTo>
                  <a:lnTo>
                    <a:pt x="18143" y="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25400">
              <a:solidFill>
                <a:srgbClr val="0A004B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828" name="Rectangle 1060"/>
            <p:cNvSpPr>
              <a:spLocks/>
            </p:cNvSpPr>
            <p:nvPr/>
          </p:nvSpPr>
          <p:spPr bwMode="auto">
            <a:xfrm>
              <a:off x="2" y="65"/>
              <a:ext cx="1475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26005" bIns="0" anchor="ctr">
              <a:prstTxWarp prst="textNoShape">
                <a:avLst/>
              </a:prstTxWarp>
              <a:spAutoFit/>
            </a:bodyPr>
            <a:lstStyle/>
            <a:p>
              <a:pPr marL="396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Motivation &amp; </a:t>
              </a:r>
            </a:p>
            <a:p>
              <a:pPr marL="39688" eaLnBrk="1" hangingPunct="1">
                <a:defRPr/>
              </a:pP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 Engagement</a:t>
              </a:r>
            </a:p>
            <a:p>
              <a:pPr marL="396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Active Reading </a:t>
              </a:r>
            </a:p>
            <a:p>
              <a:pPr marL="39688" eaLnBrk="1" hangingPunct="1">
                <a:defRPr/>
              </a:pP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 Strategies</a:t>
              </a:r>
            </a:p>
            <a:p>
              <a:pPr marL="396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Monitoring Strategies</a:t>
              </a:r>
            </a:p>
            <a:p>
              <a:pPr marL="39688" eaLnBrk="1" hangingPunct="1">
                <a:defRPr/>
              </a:pPr>
              <a:r>
                <a:rPr lang="en-US" sz="1800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• </a:t>
              </a:r>
              <a:r>
                <a:rPr lang="en-US" sz="1800" b="1">
                  <a:solidFill>
                    <a:srgbClr val="1100A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pitchFamily="-109" charset="0"/>
                  <a:ea typeface="Times" pitchFamily="-109" charset="0"/>
                  <a:cs typeface="Times" pitchFamily="-109" charset="0"/>
                  <a:sym typeface="Times" pitchFamily="-109" charset="0"/>
                </a:rPr>
                <a:t>Fix-Up Strategies</a:t>
              </a:r>
            </a:p>
          </p:txBody>
        </p:sp>
      </p:grpSp>
      <p:sp>
        <p:nvSpPr>
          <p:cNvPr id="139275" name="Rectangle 1061"/>
          <p:cNvSpPr>
            <a:spLocks/>
          </p:cNvSpPr>
          <p:nvPr/>
        </p:nvSpPr>
        <p:spPr bwMode="auto">
          <a:xfrm>
            <a:off x="4343400" y="6184900"/>
            <a:ext cx="44831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0800" tIns="50800" bIns="50800">
            <a:prstTxWarp prst="textNoShape">
              <a:avLst/>
            </a:prstTxWarp>
          </a:bodyPr>
          <a:lstStyle/>
          <a:p>
            <a:pPr marL="39688" eaLnBrk="1" hangingPunct="1"/>
            <a:r>
              <a:rPr lang="en-US" sz="1400">
                <a:latin typeface="Times New Roman" pitchFamily="-106" charset="0"/>
                <a:ea typeface="Times New Roman" pitchFamily="-106" charset="0"/>
                <a:cs typeface="Times New Roman" pitchFamily="-106" charset="0"/>
                <a:sym typeface="Times New Roman" pitchFamily="-106" charset="0"/>
              </a:rPr>
              <a:t>*modified slightly from presentations by Joe Torgesen, Ph.D. Co-Director, Florida Center for Reading Research; </a:t>
            </a:r>
            <a:r>
              <a:rPr lang="en-US" sz="1400" u="sng">
                <a:latin typeface="Times New Roman" pitchFamily="-106" charset="0"/>
                <a:ea typeface="Times New Roman" pitchFamily="-106" charset="0"/>
                <a:cs typeface="Times New Roman" pitchFamily="-106" charset="0"/>
                <a:sym typeface="Times New Roman" pitchFamily="-106" charset="0"/>
              </a:rPr>
              <a:t>www.fcrr.org</a:t>
            </a:r>
          </a:p>
        </p:txBody>
      </p:sp>
    </p:spTree>
    <p:extLst>
      <p:ext uri="{BB962C8B-B14F-4D97-AF65-F5344CB8AC3E}">
        <p14:creationId xmlns:p14="http://schemas.microsoft.com/office/powerpoint/2010/main" val="729808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7"/>
          <p:cNvSpPr>
            <a:spLocks noChangeArrowheads="1"/>
          </p:cNvSpPr>
          <p:nvPr/>
        </p:nvSpPr>
        <p:spPr bwMode="auto">
          <a:xfrm>
            <a:off x="1524000" y="304800"/>
            <a:ext cx="5791200" cy="62484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07" name="Line 8"/>
          <p:cNvSpPr>
            <a:spLocks noChangeShapeType="1"/>
          </p:cNvSpPr>
          <p:nvPr/>
        </p:nvSpPr>
        <p:spPr bwMode="auto">
          <a:xfrm>
            <a:off x="2590800" y="4267200"/>
            <a:ext cx="365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Rectangle 9"/>
          <p:cNvSpPr>
            <a:spLocks noChangeArrowheads="1"/>
          </p:cNvSpPr>
          <p:nvPr/>
        </p:nvSpPr>
        <p:spPr bwMode="auto">
          <a:xfrm>
            <a:off x="2082800" y="4267200"/>
            <a:ext cx="48514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200" u="sng" dirty="0">
                <a:solidFill>
                  <a:srgbClr val="008000"/>
                </a:solidFill>
                <a:latin typeface="Calibri" pitchFamily="34" charset="0"/>
              </a:rPr>
              <a:t>Universal Interventions</a:t>
            </a:r>
            <a:endParaRPr lang="en-US" sz="2200" dirty="0">
              <a:solidFill>
                <a:srgbClr val="008000"/>
              </a:solidFill>
              <a:latin typeface="Calibri" pitchFamily="34" charset="0"/>
            </a:endParaRPr>
          </a:p>
          <a:p>
            <a:pPr algn="ctr"/>
            <a:r>
              <a:rPr lang="en-US" dirty="0">
                <a:latin typeface="Calibri" pitchFamily="34" charset="0"/>
              </a:rPr>
              <a:t>KU Strategic Instruction Model (SIM)</a:t>
            </a:r>
          </a:p>
          <a:p>
            <a:pPr algn="ctr"/>
            <a:r>
              <a:rPr lang="en-US" dirty="0">
                <a:latin typeface="Calibri" pitchFamily="34" charset="0"/>
              </a:rPr>
              <a:t>Curriculum with a “Big Ideas” focus</a:t>
            </a:r>
          </a:p>
          <a:p>
            <a:pPr algn="ctr"/>
            <a:r>
              <a:rPr lang="en-US" dirty="0">
                <a:latin typeface="Calibri" pitchFamily="34" charset="0"/>
              </a:rPr>
              <a:t>Explicit Syllabi</a:t>
            </a:r>
          </a:p>
          <a:p>
            <a:pPr algn="ctr"/>
            <a:r>
              <a:rPr lang="en-US" dirty="0">
                <a:latin typeface="Calibri" pitchFamily="34" charset="0"/>
              </a:rPr>
              <a:t>School-wide Behavior Support (PBS)</a:t>
            </a:r>
          </a:p>
          <a:p>
            <a:pPr algn="ctr"/>
            <a:r>
              <a:rPr lang="en-US" dirty="0" err="1">
                <a:latin typeface="Calibri" pitchFamily="34" charset="0"/>
              </a:rPr>
              <a:t>Sprick’s</a:t>
            </a:r>
            <a:r>
              <a:rPr lang="en-US" dirty="0">
                <a:latin typeface="Calibri" pitchFamily="34" charset="0"/>
              </a:rPr>
              <a:t> Effective Classroom Management</a:t>
            </a:r>
          </a:p>
          <a:p>
            <a:pPr algn="ctr"/>
            <a:r>
              <a:rPr lang="en-US" dirty="0" err="1">
                <a:latin typeface="Calibri" pitchFamily="34" charset="0"/>
              </a:rPr>
              <a:t>Sprick’s</a:t>
            </a:r>
            <a:r>
              <a:rPr lang="en-US" dirty="0">
                <a:latin typeface="Calibri" pitchFamily="34" charset="0"/>
              </a:rPr>
              <a:t> Start on Time!</a:t>
            </a:r>
          </a:p>
          <a:p>
            <a:pPr algn="ctr"/>
            <a:r>
              <a:rPr lang="en-US" dirty="0">
                <a:latin typeface="Calibri" pitchFamily="34" charset="0"/>
              </a:rPr>
              <a:t>Organization and study skills</a:t>
            </a:r>
          </a:p>
        </p:txBody>
      </p:sp>
      <p:sp>
        <p:nvSpPr>
          <p:cNvPr id="21509" name="Rectangle 12"/>
          <p:cNvSpPr>
            <a:spLocks noChangeArrowheads="1"/>
          </p:cNvSpPr>
          <p:nvPr/>
        </p:nvSpPr>
        <p:spPr bwMode="auto">
          <a:xfrm>
            <a:off x="304800" y="4572000"/>
            <a:ext cx="1752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i="1">
                <a:solidFill>
                  <a:srgbClr val="008000"/>
                </a:solidFill>
                <a:latin typeface="Calibri" pitchFamily="34" charset="0"/>
              </a:rPr>
              <a:t>Students monitored at least 3-4x a year</a:t>
            </a:r>
          </a:p>
        </p:txBody>
      </p:sp>
      <p:sp>
        <p:nvSpPr>
          <p:cNvPr id="21510" name="Line 13"/>
          <p:cNvSpPr>
            <a:spLocks noChangeShapeType="1"/>
          </p:cNvSpPr>
          <p:nvPr/>
        </p:nvSpPr>
        <p:spPr bwMode="auto">
          <a:xfrm>
            <a:off x="3429000" y="24384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15"/>
          <p:cNvSpPr>
            <a:spLocks noChangeArrowheads="1"/>
          </p:cNvSpPr>
          <p:nvPr/>
        </p:nvSpPr>
        <p:spPr bwMode="auto">
          <a:xfrm>
            <a:off x="304800" y="5803900"/>
            <a:ext cx="1866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rgbClr val="008000"/>
                </a:solidFill>
                <a:latin typeface="Calibri" pitchFamily="34" charset="0"/>
              </a:rPr>
              <a:t>80% of </a:t>
            </a:r>
          </a:p>
          <a:p>
            <a:r>
              <a:rPr lang="en-US" sz="1600">
                <a:solidFill>
                  <a:srgbClr val="008000"/>
                </a:solidFill>
                <a:latin typeface="Calibri" pitchFamily="34" charset="0"/>
              </a:rPr>
              <a:t>Students </a:t>
            </a:r>
          </a:p>
          <a:p>
            <a:r>
              <a:rPr lang="en-US" sz="1600">
                <a:solidFill>
                  <a:srgbClr val="008000"/>
                </a:solidFill>
                <a:latin typeface="Calibri" pitchFamily="34" charset="0"/>
              </a:rPr>
              <a:t>Successful</a:t>
            </a:r>
          </a:p>
        </p:txBody>
      </p:sp>
      <p:sp>
        <p:nvSpPr>
          <p:cNvPr id="21512" name="Rectangle 16"/>
          <p:cNvSpPr>
            <a:spLocks noChangeArrowheads="1"/>
          </p:cNvSpPr>
          <p:nvPr/>
        </p:nvSpPr>
        <p:spPr bwMode="auto">
          <a:xfrm>
            <a:off x="304800" y="3517900"/>
            <a:ext cx="9953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15% of </a:t>
            </a:r>
          </a:p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Students </a:t>
            </a:r>
          </a:p>
          <a:p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21513" name="Rectangle 17"/>
          <p:cNvSpPr>
            <a:spLocks noChangeArrowheads="1"/>
          </p:cNvSpPr>
          <p:nvPr/>
        </p:nvSpPr>
        <p:spPr bwMode="auto">
          <a:xfrm>
            <a:off x="2209800" y="2590800"/>
            <a:ext cx="4508500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2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Targeted Interventions</a:t>
            </a:r>
          </a:p>
          <a:p>
            <a:pPr algn="ctr"/>
            <a:r>
              <a:rPr lang="en-US" dirty="0">
                <a:latin typeface="Calibri" pitchFamily="34" charset="0"/>
              </a:rPr>
              <a:t>REWARDS; REWARDS Plus</a:t>
            </a:r>
          </a:p>
          <a:p>
            <a:pPr algn="ctr"/>
            <a:r>
              <a:rPr lang="en-US" dirty="0">
                <a:latin typeface="Calibri" pitchFamily="34" charset="0"/>
              </a:rPr>
              <a:t>KU Learning Strategies</a:t>
            </a:r>
          </a:p>
          <a:p>
            <a:pPr algn="ctr"/>
            <a:r>
              <a:rPr lang="en-US" dirty="0">
                <a:latin typeface="Calibri" pitchFamily="34" charset="0"/>
              </a:rPr>
              <a:t>Behavior Education Program (BEP)</a:t>
            </a:r>
          </a:p>
          <a:p>
            <a:pPr algn="ctr"/>
            <a:r>
              <a:rPr lang="en-US" dirty="0">
                <a:latin typeface="Calibri" pitchFamily="34" charset="0"/>
              </a:rPr>
              <a:t>Check In/Check Out &amp; Check &amp; Connect</a:t>
            </a:r>
          </a:p>
        </p:txBody>
      </p:sp>
      <p:sp>
        <p:nvSpPr>
          <p:cNvPr id="21514" name="Rectangle 18"/>
          <p:cNvSpPr>
            <a:spLocks noChangeArrowheads="1"/>
          </p:cNvSpPr>
          <p:nvPr/>
        </p:nvSpPr>
        <p:spPr bwMode="auto">
          <a:xfrm>
            <a:off x="2238375" y="608013"/>
            <a:ext cx="4354513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200" u="sng">
                <a:solidFill>
                  <a:srgbClr val="FF0000"/>
                </a:solidFill>
                <a:latin typeface="Calibri" pitchFamily="34" charset="0"/>
              </a:rPr>
              <a:t>Intensive Interventions</a:t>
            </a:r>
            <a:endParaRPr lang="en-US" sz="220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en-US">
                <a:latin typeface="Calibri" pitchFamily="34" charset="0"/>
              </a:rPr>
              <a:t>Sopris West Language!</a:t>
            </a:r>
          </a:p>
          <a:p>
            <a:pPr algn="ctr"/>
            <a:r>
              <a:rPr lang="en-US">
                <a:latin typeface="Calibri" pitchFamily="34" charset="0"/>
              </a:rPr>
              <a:t>SRA REACH </a:t>
            </a:r>
          </a:p>
          <a:p>
            <a:pPr algn="ctr"/>
            <a:r>
              <a:rPr lang="en-US">
                <a:latin typeface="Calibri" pitchFamily="34" charset="0"/>
              </a:rPr>
              <a:t>Wilson Reading System</a:t>
            </a:r>
          </a:p>
          <a:p>
            <a:pPr algn="ctr"/>
            <a:r>
              <a:rPr lang="en-US">
                <a:latin typeface="Calibri" pitchFamily="34" charset="0"/>
              </a:rPr>
              <a:t>WrapAround</a:t>
            </a:r>
          </a:p>
          <a:p>
            <a:pPr algn="ctr"/>
            <a:r>
              <a:rPr lang="en-US">
                <a:latin typeface="Calibri" pitchFamily="34" charset="0"/>
              </a:rPr>
              <a:t>Individualized Behavior Intervention Plan</a:t>
            </a:r>
            <a:endParaRPr lang="en-US" sz="2200" u="sng">
              <a:latin typeface="Calibri" pitchFamily="34" charset="0"/>
            </a:endParaRPr>
          </a:p>
          <a:p>
            <a:pPr algn="ctr"/>
            <a:endParaRPr lang="en-US" sz="2200" u="sng">
              <a:latin typeface="Calibri" pitchFamily="34" charset="0"/>
            </a:endParaRPr>
          </a:p>
        </p:txBody>
      </p:sp>
      <p:sp>
        <p:nvSpPr>
          <p:cNvPr id="21515" name="Rectangle 19"/>
          <p:cNvSpPr>
            <a:spLocks noChangeArrowheads="1"/>
          </p:cNvSpPr>
          <p:nvPr/>
        </p:nvSpPr>
        <p:spPr bwMode="auto">
          <a:xfrm>
            <a:off x="381000" y="1704975"/>
            <a:ext cx="995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5% of </a:t>
            </a:r>
          </a:p>
          <a:p>
            <a:pPr algn="ctr"/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Students </a:t>
            </a:r>
          </a:p>
        </p:txBody>
      </p:sp>
      <p:sp>
        <p:nvSpPr>
          <p:cNvPr id="21516" name="Rectangle 21"/>
          <p:cNvSpPr>
            <a:spLocks noChangeArrowheads="1"/>
          </p:cNvSpPr>
          <p:nvPr/>
        </p:nvSpPr>
        <p:spPr bwMode="auto">
          <a:xfrm>
            <a:off x="6159500" y="2590800"/>
            <a:ext cx="298450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u="sng">
                <a:latin typeface="Calibri" pitchFamily="34" charset="0"/>
              </a:rPr>
              <a:t>Assessment Tools for All Tiers:</a:t>
            </a:r>
            <a:endParaRPr lang="en-US" sz="1600">
              <a:latin typeface="Calibri" pitchFamily="34" charset="0"/>
            </a:endParaRPr>
          </a:p>
          <a:p>
            <a:pPr algn="ctr"/>
            <a:r>
              <a:rPr lang="en-US" sz="1600">
                <a:latin typeface="Calibri" pitchFamily="34" charset="0"/>
              </a:rPr>
              <a:t>Common Assessments</a:t>
            </a:r>
          </a:p>
          <a:p>
            <a:pPr algn="ctr"/>
            <a:r>
              <a:rPr lang="en-US" sz="1600">
                <a:latin typeface="Calibri" pitchFamily="34" charset="0"/>
              </a:rPr>
              <a:t>Curriculum-Based </a:t>
            </a:r>
          </a:p>
          <a:p>
            <a:pPr algn="ctr"/>
            <a:r>
              <a:rPr lang="en-US" sz="1600">
                <a:latin typeface="Calibri" pitchFamily="34" charset="0"/>
              </a:rPr>
              <a:t>Measurement (CBM)</a:t>
            </a:r>
          </a:p>
          <a:p>
            <a:pPr algn="ctr"/>
            <a:r>
              <a:rPr lang="en-US" sz="1600">
                <a:latin typeface="Calibri" pitchFamily="34" charset="0"/>
              </a:rPr>
              <a:t>Office Discipline </a:t>
            </a:r>
          </a:p>
          <a:p>
            <a:pPr algn="ctr"/>
            <a:r>
              <a:rPr lang="en-US" sz="1600">
                <a:latin typeface="Calibri" pitchFamily="34" charset="0"/>
              </a:rPr>
              <a:t>Referrals (ODRs)</a:t>
            </a:r>
          </a:p>
          <a:p>
            <a:pPr algn="ctr"/>
            <a:r>
              <a:rPr lang="en-US" sz="1600">
                <a:latin typeface="Calibri" pitchFamily="34" charset="0"/>
              </a:rPr>
              <a:t>Suspensions/Expulsions</a:t>
            </a:r>
          </a:p>
          <a:p>
            <a:pPr algn="ctr"/>
            <a:r>
              <a:rPr lang="en-US" sz="1600">
                <a:latin typeface="Calibri" pitchFamily="34" charset="0"/>
              </a:rPr>
              <a:t>Attendance Rates</a:t>
            </a:r>
          </a:p>
          <a:p>
            <a:pPr algn="ctr"/>
            <a:r>
              <a:rPr lang="en-US" sz="1600">
                <a:latin typeface="Calibri" pitchFamily="34" charset="0"/>
              </a:rPr>
              <a:t>Functional Behavior </a:t>
            </a:r>
          </a:p>
          <a:p>
            <a:pPr algn="ctr"/>
            <a:r>
              <a:rPr lang="en-US" sz="1600">
                <a:latin typeface="Calibri" pitchFamily="34" charset="0"/>
              </a:rPr>
              <a:t>Assessment (FBA)</a:t>
            </a:r>
          </a:p>
        </p:txBody>
      </p:sp>
      <p:sp>
        <p:nvSpPr>
          <p:cNvPr id="21517" name="Rectangle 25"/>
          <p:cNvSpPr>
            <a:spLocks noChangeArrowheads="1"/>
          </p:cNvSpPr>
          <p:nvPr/>
        </p:nvSpPr>
        <p:spPr bwMode="auto">
          <a:xfrm>
            <a:off x="6019800" y="762000"/>
            <a:ext cx="29718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u="sng">
                <a:latin typeface="Calibri" pitchFamily="34" charset="0"/>
              </a:rPr>
              <a:t>Time Allotted for Tier 2 &amp; 3</a:t>
            </a:r>
            <a:r>
              <a:rPr lang="en-US" sz="1400">
                <a:latin typeface="Calibri" pitchFamily="34" charset="0"/>
              </a:rPr>
              <a:t>:</a:t>
            </a:r>
          </a:p>
          <a:p>
            <a:pPr algn="ctr"/>
            <a:r>
              <a:rPr lang="en-US" sz="1400">
                <a:latin typeface="Calibri" pitchFamily="34" charset="0"/>
              </a:rPr>
              <a:t>At least 2 periods daily for universal program and interventions</a:t>
            </a:r>
          </a:p>
        </p:txBody>
      </p:sp>
      <p:sp>
        <p:nvSpPr>
          <p:cNvPr id="21518" name="Rectangle 26"/>
          <p:cNvSpPr>
            <a:spLocks noChangeArrowheads="1"/>
          </p:cNvSpPr>
          <p:nvPr/>
        </p:nvSpPr>
        <p:spPr bwMode="auto">
          <a:xfrm>
            <a:off x="852488" y="598488"/>
            <a:ext cx="137001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i="1" dirty="0">
                <a:solidFill>
                  <a:srgbClr val="FF0000"/>
                </a:solidFill>
                <a:latin typeface="Calibri" pitchFamily="34" charset="0"/>
              </a:rPr>
              <a:t>Students 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  <a:latin typeface="Calibri" pitchFamily="34" charset="0"/>
              </a:rPr>
              <a:t>monitored at 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  <a:latin typeface="Calibri" pitchFamily="34" charset="0"/>
              </a:rPr>
              <a:t>least weekly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1519" name="Rectangle 27"/>
          <p:cNvSpPr>
            <a:spLocks noChangeArrowheads="1"/>
          </p:cNvSpPr>
          <p:nvPr/>
        </p:nvSpPr>
        <p:spPr bwMode="auto">
          <a:xfrm>
            <a:off x="904875" y="2527300"/>
            <a:ext cx="13186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Students </a:t>
            </a:r>
          </a:p>
          <a:p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monitored at </a:t>
            </a:r>
          </a:p>
          <a:p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least monthly</a:t>
            </a:r>
          </a:p>
        </p:txBody>
      </p:sp>
      <p:sp>
        <p:nvSpPr>
          <p:cNvPr id="21520" name="Rectangle 28"/>
          <p:cNvSpPr>
            <a:spLocks noChangeArrowheads="1"/>
          </p:cNvSpPr>
          <p:nvPr/>
        </p:nvSpPr>
        <p:spPr bwMode="auto">
          <a:xfrm>
            <a:off x="5715000" y="6629400"/>
            <a:ext cx="3465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Completed by: Madi Phillips, Ph.D. NCSP</a:t>
            </a:r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60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Food for thought?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66900"/>
            <a:ext cx="8839200" cy="4343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“…eligibility </a:t>
            </a:r>
            <a:r>
              <a:rPr lang="en-US" sz="2800" dirty="0"/>
              <a:t>for special education under RTI is determined </a:t>
            </a:r>
            <a:r>
              <a:rPr lang="en-US" sz="2800" dirty="0" smtClean="0"/>
              <a:t>by ‘</a:t>
            </a:r>
            <a:r>
              <a:rPr lang="en-US" sz="2800" dirty="0"/>
              <a:t>how well or how poorly a student responds to an evidence-based intervention that </a:t>
            </a:r>
            <a:r>
              <a:rPr lang="en-US" sz="2800" dirty="0" smtClean="0"/>
              <a:t>is implemented </a:t>
            </a:r>
            <a:r>
              <a:rPr lang="en-US" sz="2800" dirty="0"/>
              <a:t>with integrity</a:t>
            </a:r>
            <a:r>
              <a:rPr lang="en-US" sz="2800" dirty="0" smtClean="0"/>
              <a:t>’”</a:t>
            </a:r>
            <a:r>
              <a:rPr lang="en-US" sz="2800" dirty="0"/>
              <a:t> (Gresham 2007, 10</a:t>
            </a:r>
            <a:r>
              <a:rPr lang="en-US" sz="2800" dirty="0" smtClean="0"/>
              <a:t>).</a:t>
            </a:r>
          </a:p>
          <a:p>
            <a:endParaRPr lang="en-US" sz="2800" dirty="0" smtClean="0"/>
          </a:p>
        </p:txBody>
      </p:sp>
      <p:pic>
        <p:nvPicPr>
          <p:cNvPr id="11266" name="Picture 2" descr="C:\Users\xwu\AppData\Local\Microsoft\Windows\Temporary Internet Files\Content.IE5\H0FUMEHB\MC9004343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038600"/>
            <a:ext cx="1206500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07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Reflect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/>
              <a:t>What do you know about the students you’re currently working with?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What information about these students have you tried to seek after? How? </a:t>
            </a:r>
            <a:endParaRPr lang="en-US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has this information helped you as a paraprofessional or teacher in planning for and implementing appropriate instruction for these students</a:t>
            </a:r>
            <a:r>
              <a:rPr lang="en-US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What barriers have you run into trying to obtain information about children? What solutions can you think of?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0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Shinn and Shinn (2001) compare curriculum-based assessment, often a hallmark of RTI, to ‘key health indicators in medicine, allowing teachers to make vital decisions about the academic health of students with learning disabilities’ (107). Like all medical- or deficit-based approaches, when a child does not respond to an intervention, the problem is assumed to be intrinsic to the child. Thus, RTI is, in the end, a tool for determining eligibility for special education and ultimately for labeling the child, not the educational context, as deficient.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1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</a:t>
            </a:r>
            <a:r>
              <a:rPr lang="en-US" dirty="0" smtClean="0"/>
              <a:t>nce </a:t>
            </a:r>
            <a:r>
              <a:rPr lang="en-US" dirty="0"/>
              <a:t>a child falls under this clinical gaze, </a:t>
            </a:r>
            <a:r>
              <a:rPr lang="en-US" dirty="0" smtClean="0"/>
              <a:t>intervention efforts </a:t>
            </a:r>
            <a:r>
              <a:rPr lang="en-US" dirty="0"/>
              <a:t>are typically directed at the individual student, rather than at the instructional </a:t>
            </a:r>
            <a:r>
              <a:rPr lang="en-US" dirty="0" smtClean="0"/>
              <a:t>practices</a:t>
            </a:r>
          </a:p>
          <a:p>
            <a:r>
              <a:rPr lang="en-US" dirty="0"/>
              <a:t>In practice, after the first tier, however, the ‘intervention’ prescribed most often in descriptions of RTI involves removing students from the general </a:t>
            </a:r>
            <a:r>
              <a:rPr lang="en-US" dirty="0" smtClean="0"/>
              <a:t>education </a:t>
            </a:r>
            <a:r>
              <a:rPr lang="en-US" dirty="0"/>
              <a:t>classroom for ‘</a:t>
            </a:r>
            <a:r>
              <a:rPr lang="en-US" dirty="0" smtClean="0"/>
              <a:t>specialized</a:t>
            </a:r>
            <a:r>
              <a:rPr lang="en-US" dirty="0"/>
              <a:t>’ or ‘intensive’ instruction, rather than requiring </a:t>
            </a:r>
            <a:r>
              <a:rPr lang="en-US" dirty="0" smtClean="0"/>
              <a:t>the classroom </a:t>
            </a:r>
            <a:r>
              <a:rPr lang="en-US" dirty="0"/>
              <a:t>teacher to implement differentiated instruction, universal design for </a:t>
            </a:r>
            <a:r>
              <a:rPr lang="en-US" dirty="0" smtClean="0"/>
              <a:t>learning </a:t>
            </a:r>
            <a:r>
              <a:rPr lang="en-US" dirty="0"/>
              <a:t>or other inclusive practices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82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RTI has been championed by </a:t>
            </a:r>
            <a:r>
              <a:rPr lang="en-US" dirty="0" smtClean="0"/>
              <a:t>many of </a:t>
            </a:r>
            <a:r>
              <a:rPr lang="en-US" dirty="0"/>
              <a:t>the ‘traditionalists’ in the field of special education (</a:t>
            </a:r>
            <a:r>
              <a:rPr lang="en-US" dirty="0" err="1"/>
              <a:t>Brantlinger</a:t>
            </a:r>
            <a:r>
              <a:rPr lang="en-US" dirty="0"/>
              <a:t> 1997). </a:t>
            </a:r>
            <a:r>
              <a:rPr lang="en-US" dirty="0" smtClean="0"/>
              <a:t>Often referred </a:t>
            </a:r>
            <a:r>
              <a:rPr lang="en-US" dirty="0"/>
              <a:t>to as the new continuum of special education services, RTI, in aligning </a:t>
            </a:r>
            <a:r>
              <a:rPr lang="en-US" dirty="0" smtClean="0"/>
              <a:t>with the </a:t>
            </a:r>
            <a:r>
              <a:rPr lang="en-US" dirty="0"/>
              <a:t>current emphasis on accountability and high-stake testing, appears </a:t>
            </a:r>
            <a:r>
              <a:rPr lang="en-US" dirty="0" smtClean="0"/>
              <a:t>largely inconsistent </a:t>
            </a:r>
            <a:r>
              <a:rPr lang="en-US" dirty="0"/>
              <a:t>with more progressive movements in education, such as constructivism</a:t>
            </a:r>
            <a:r>
              <a:rPr lang="en-US" dirty="0" smtClean="0"/>
              <a:t>, qualitative </a:t>
            </a:r>
            <a:r>
              <a:rPr lang="en-US" dirty="0"/>
              <a:t>research methods, full inclusion and whole language.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</a:t>
            </a:r>
            <a:r>
              <a:rPr lang="en-US" dirty="0" err="1"/>
              <a:t>Schatschneider</a:t>
            </a:r>
            <a:r>
              <a:rPr lang="en-US" dirty="0"/>
              <a:t>, Wagner, and Crawford (2008) suggest, there is reason to </a:t>
            </a:r>
            <a:r>
              <a:rPr lang="en-US" dirty="0" smtClean="0"/>
              <a:t>be skeptical </a:t>
            </a:r>
            <a:r>
              <a:rPr lang="en-US" dirty="0"/>
              <a:t>that RTI models will address the problem of ‘wait to fail’. They suggest </a:t>
            </a:r>
            <a:r>
              <a:rPr lang="en-US" dirty="0" smtClean="0"/>
              <a:t>that the </a:t>
            </a:r>
            <a:r>
              <a:rPr lang="en-US" dirty="0"/>
              <a:t>‘wait-to-fail’ </a:t>
            </a:r>
            <a:r>
              <a:rPr lang="en-US" dirty="0" smtClean="0"/>
              <a:t>criticism </a:t>
            </a:r>
            <a:r>
              <a:rPr lang="en-US" dirty="0"/>
              <a:t>would apply equally to RTI, which</a:t>
            </a:r>
            <a:r>
              <a:rPr lang="en-US" dirty="0" smtClean="0"/>
              <a:t>:</a:t>
            </a:r>
          </a:p>
          <a:p>
            <a:pPr lvl="1"/>
            <a:r>
              <a:rPr lang="en-US" sz="2200" dirty="0"/>
              <a:t>(a) are most likely not to be implemented before first grade; (b) take a </a:t>
            </a:r>
            <a:r>
              <a:rPr lang="en-US" sz="2200" dirty="0" smtClean="0"/>
              <a:t>substantial amount </a:t>
            </a:r>
            <a:r>
              <a:rPr lang="en-US" sz="2200" dirty="0"/>
              <a:t>of time to measure a child’s response to tier one effective classroom instruction</a:t>
            </a:r>
            <a:r>
              <a:rPr lang="en-US" sz="2200" dirty="0" smtClean="0"/>
              <a:t>; and </a:t>
            </a:r>
            <a:r>
              <a:rPr lang="en-US" sz="2200" dirty="0"/>
              <a:t>(c) require failure in the form of failing to respond to instruction and intervention before identification of a reading disability (</a:t>
            </a:r>
            <a:r>
              <a:rPr lang="en-US" sz="2200" dirty="0" err="1"/>
              <a:t>Schatschneider</a:t>
            </a:r>
            <a:r>
              <a:rPr lang="en-US" sz="2200" dirty="0"/>
              <a:t>, Wagner, and Crawford 2008, 313–4).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11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http://buildingrti.utexas.org/CAP/Centers/Alternate_groupings.swf</a:t>
            </a:r>
            <a:endParaRPr lang="en-US" dirty="0"/>
          </a:p>
          <a:p>
            <a:endParaRPr lang="en-US" dirty="0" smtClean="0"/>
          </a:p>
          <a:p>
            <a:r>
              <a:rPr lang="en-US" u="sng" dirty="0">
                <a:hlinkClick r:id="rId3"/>
              </a:rPr>
              <a:t>http://buildingrti.utexas.org/CAP/Centers/Teachers_Experiences.swf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2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93750" y="304800"/>
            <a:ext cx="7550150" cy="788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chemeClr val="tx1"/>
                </a:solidFill>
              </a:rPr>
              <a:t>Problem Solving Method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3400" y="2971800"/>
            <a:ext cx="3246438" cy="1600200"/>
            <a:chOff x="336" y="1872"/>
            <a:chExt cx="2045" cy="1008"/>
          </a:xfrm>
        </p:grpSpPr>
        <p:sp>
          <p:nvSpPr>
            <p:cNvPr id="305156" name="Text Box 4"/>
            <p:cNvSpPr txBox="1">
              <a:spLocks noChangeArrowheads="1"/>
            </p:cNvSpPr>
            <p:nvPr/>
          </p:nvSpPr>
          <p:spPr bwMode="auto">
            <a:xfrm>
              <a:off x="336" y="2237"/>
              <a:ext cx="1440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b="1" dirty="0">
                  <a:latin typeface="Arial" pitchFamily="-109" charset="0"/>
                </a:rPr>
                <a:t>Evaluate</a:t>
              </a:r>
              <a:endParaRPr lang="en-US" dirty="0">
                <a:latin typeface="Arial" pitchFamily="-109" charset="0"/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800" dirty="0">
                  <a:latin typeface="Arial" pitchFamily="-109" charset="0"/>
                </a:rPr>
                <a:t>Did our plan work?</a:t>
              </a: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680" y="1872"/>
              <a:ext cx="701" cy="1008"/>
              <a:chOff x="1680" y="1872"/>
              <a:chExt cx="701" cy="1008"/>
            </a:xfrm>
          </p:grpSpPr>
          <p:sp>
            <p:nvSpPr>
              <p:cNvPr id="305158" name="Arc 6"/>
              <p:cNvSpPr>
                <a:spLocks/>
              </p:cNvSpPr>
              <p:nvPr/>
            </p:nvSpPr>
            <p:spPr bwMode="auto">
              <a:xfrm rot="18727641" flipH="1">
                <a:off x="1679" y="2184"/>
                <a:ext cx="704" cy="701"/>
              </a:xfrm>
              <a:custGeom>
                <a:avLst/>
                <a:gdLst>
                  <a:gd name="G0" fmla="+- 3670 0 0"/>
                  <a:gd name="G1" fmla="+- 21600 0 0"/>
                  <a:gd name="G2" fmla="+- 21600 0 0"/>
                  <a:gd name="T0" fmla="*/ 0 w 25270"/>
                  <a:gd name="T1" fmla="*/ 315 h 21974"/>
                  <a:gd name="T2" fmla="*/ 25266 w 25270"/>
                  <a:gd name="T3" fmla="*/ 21974 h 21974"/>
                  <a:gd name="T4" fmla="*/ 3670 w 25270"/>
                  <a:gd name="T5" fmla="*/ 21600 h 2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270" h="21974" fill="none" extrusionOk="0">
                    <a:moveTo>
                      <a:pt x="-1" y="314"/>
                    </a:moveTo>
                    <a:cubicBezTo>
                      <a:pt x="1212" y="105"/>
                      <a:pt x="2439" y="-1"/>
                      <a:pt x="3670" y="-1"/>
                    </a:cubicBezTo>
                    <a:cubicBezTo>
                      <a:pt x="15599" y="0"/>
                      <a:pt x="25270" y="9670"/>
                      <a:pt x="25270" y="21600"/>
                    </a:cubicBezTo>
                    <a:cubicBezTo>
                      <a:pt x="25270" y="21724"/>
                      <a:pt x="25268" y="21849"/>
                      <a:pt x="25266" y="21974"/>
                    </a:cubicBezTo>
                  </a:path>
                  <a:path w="25270" h="21974" stroke="0" extrusionOk="0">
                    <a:moveTo>
                      <a:pt x="-1" y="314"/>
                    </a:moveTo>
                    <a:cubicBezTo>
                      <a:pt x="1212" y="105"/>
                      <a:pt x="2439" y="-1"/>
                      <a:pt x="3670" y="-1"/>
                    </a:cubicBezTo>
                    <a:cubicBezTo>
                      <a:pt x="15599" y="0"/>
                      <a:pt x="25270" y="9670"/>
                      <a:pt x="25270" y="21600"/>
                    </a:cubicBezTo>
                    <a:cubicBezTo>
                      <a:pt x="25270" y="21724"/>
                      <a:pt x="25268" y="21849"/>
                      <a:pt x="25266" y="21974"/>
                    </a:cubicBezTo>
                    <a:lnTo>
                      <a:pt x="3670" y="21600"/>
                    </a:lnTo>
                    <a:close/>
                  </a:path>
                </a:pathLst>
              </a:custGeom>
              <a:noFill/>
              <a:ln w="76200">
                <a:solidFill>
                  <a:srgbClr val="0080FF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imes" pitchFamily="-109" charset="0"/>
                </a:endParaRPr>
              </a:p>
            </p:txBody>
          </p:sp>
          <p:sp>
            <p:nvSpPr>
              <p:cNvPr id="305159" name="AutoShape 7"/>
              <p:cNvSpPr>
                <a:spLocks noChangeArrowheads="1"/>
              </p:cNvSpPr>
              <p:nvPr/>
            </p:nvSpPr>
            <p:spPr bwMode="auto">
              <a:xfrm rot="2789570" flipH="1">
                <a:off x="1901" y="1873"/>
                <a:ext cx="304" cy="302"/>
              </a:xfrm>
              <a:prstGeom prst="triangle">
                <a:avLst>
                  <a:gd name="adj" fmla="val 50000"/>
                </a:avLst>
              </a:prstGeom>
              <a:solidFill>
                <a:srgbClr val="0080FF"/>
              </a:solidFill>
              <a:ln w="9525">
                <a:solidFill>
                  <a:srgbClr val="0080FF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imes" pitchFamily="-109" charset="0"/>
                </a:endParaRPr>
              </a:p>
            </p:txBody>
          </p:sp>
        </p:grp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5181600" y="3352800"/>
            <a:ext cx="3962400" cy="1600200"/>
            <a:chOff x="3264" y="2112"/>
            <a:chExt cx="2496" cy="1008"/>
          </a:xfrm>
        </p:grpSpPr>
        <p:sp>
          <p:nvSpPr>
            <p:cNvPr id="305161" name="Text Box 9"/>
            <p:cNvSpPr txBox="1">
              <a:spLocks noChangeArrowheads="1"/>
            </p:cNvSpPr>
            <p:nvPr/>
          </p:nvSpPr>
          <p:spPr bwMode="auto">
            <a:xfrm>
              <a:off x="3936" y="2219"/>
              <a:ext cx="1824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b="1">
                  <a:latin typeface="Arial" pitchFamily="-109" charset="0"/>
                </a:rPr>
                <a:t>Analyze</a:t>
              </a:r>
              <a:endParaRPr lang="en-US">
                <a:latin typeface="Arial" pitchFamily="-109" charset="0"/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800">
                  <a:latin typeface="Arial" pitchFamily="-109" charset="0"/>
                </a:rPr>
                <a:t>Why is it happening?</a:t>
              </a:r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3264" y="2112"/>
              <a:ext cx="701" cy="1008"/>
              <a:chOff x="3264" y="2112"/>
              <a:chExt cx="701" cy="1008"/>
            </a:xfrm>
          </p:grpSpPr>
          <p:sp>
            <p:nvSpPr>
              <p:cNvPr id="305163" name="Arc 11"/>
              <p:cNvSpPr>
                <a:spLocks/>
              </p:cNvSpPr>
              <p:nvPr/>
            </p:nvSpPr>
            <p:spPr bwMode="auto">
              <a:xfrm rot="18727641" flipV="1">
                <a:off x="3263" y="2120"/>
                <a:ext cx="704" cy="701"/>
              </a:xfrm>
              <a:custGeom>
                <a:avLst/>
                <a:gdLst>
                  <a:gd name="G0" fmla="+- 3670 0 0"/>
                  <a:gd name="G1" fmla="+- 21600 0 0"/>
                  <a:gd name="G2" fmla="+- 21600 0 0"/>
                  <a:gd name="T0" fmla="*/ 0 w 25270"/>
                  <a:gd name="T1" fmla="*/ 315 h 21974"/>
                  <a:gd name="T2" fmla="*/ 25266 w 25270"/>
                  <a:gd name="T3" fmla="*/ 21974 h 21974"/>
                  <a:gd name="T4" fmla="*/ 3670 w 25270"/>
                  <a:gd name="T5" fmla="*/ 21600 h 2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270" h="21974" fill="none" extrusionOk="0">
                    <a:moveTo>
                      <a:pt x="-1" y="314"/>
                    </a:moveTo>
                    <a:cubicBezTo>
                      <a:pt x="1212" y="105"/>
                      <a:pt x="2439" y="-1"/>
                      <a:pt x="3670" y="-1"/>
                    </a:cubicBezTo>
                    <a:cubicBezTo>
                      <a:pt x="15599" y="0"/>
                      <a:pt x="25270" y="9670"/>
                      <a:pt x="25270" y="21600"/>
                    </a:cubicBezTo>
                    <a:cubicBezTo>
                      <a:pt x="25270" y="21724"/>
                      <a:pt x="25268" y="21849"/>
                      <a:pt x="25266" y="21974"/>
                    </a:cubicBezTo>
                  </a:path>
                  <a:path w="25270" h="21974" stroke="0" extrusionOk="0">
                    <a:moveTo>
                      <a:pt x="-1" y="314"/>
                    </a:moveTo>
                    <a:cubicBezTo>
                      <a:pt x="1212" y="105"/>
                      <a:pt x="2439" y="-1"/>
                      <a:pt x="3670" y="-1"/>
                    </a:cubicBezTo>
                    <a:cubicBezTo>
                      <a:pt x="15599" y="0"/>
                      <a:pt x="25270" y="9670"/>
                      <a:pt x="25270" y="21600"/>
                    </a:cubicBezTo>
                    <a:cubicBezTo>
                      <a:pt x="25270" y="21724"/>
                      <a:pt x="25268" y="21849"/>
                      <a:pt x="25266" y="21974"/>
                    </a:cubicBezTo>
                    <a:lnTo>
                      <a:pt x="3670" y="21600"/>
                    </a:lnTo>
                    <a:close/>
                  </a:path>
                </a:pathLst>
              </a:cu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imes" pitchFamily="-109" charset="0"/>
                </a:endParaRPr>
              </a:p>
            </p:txBody>
          </p:sp>
          <p:sp>
            <p:nvSpPr>
              <p:cNvPr id="305164" name="AutoShape 12"/>
              <p:cNvSpPr>
                <a:spLocks noChangeArrowheads="1"/>
              </p:cNvSpPr>
              <p:nvPr/>
            </p:nvSpPr>
            <p:spPr bwMode="auto">
              <a:xfrm rot="2789570" flipV="1">
                <a:off x="3440" y="2817"/>
                <a:ext cx="304" cy="30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imes" pitchFamily="-109" charset="0"/>
                </a:endParaRPr>
              </a:p>
            </p:txBody>
          </p:sp>
        </p:grpSp>
      </p:grp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2095500" y="1617663"/>
            <a:ext cx="4953000" cy="1703387"/>
            <a:chOff x="1320" y="1019"/>
            <a:chExt cx="3120" cy="1073"/>
          </a:xfrm>
        </p:grpSpPr>
        <p:sp>
          <p:nvSpPr>
            <p:cNvPr id="305166" name="Text Box 14"/>
            <p:cNvSpPr txBox="1">
              <a:spLocks noChangeArrowheads="1"/>
            </p:cNvSpPr>
            <p:nvPr/>
          </p:nvSpPr>
          <p:spPr bwMode="auto">
            <a:xfrm>
              <a:off x="1320" y="1019"/>
              <a:ext cx="3120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b="1" dirty="0">
                  <a:latin typeface="Arial" pitchFamily="-109" charset="0"/>
                </a:rPr>
                <a:t>DEFINE THE PROBLEM</a:t>
              </a:r>
              <a:endParaRPr lang="en-US" dirty="0">
                <a:latin typeface="Arial" pitchFamily="-109" charset="0"/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800" dirty="0">
                  <a:latin typeface="Arial" pitchFamily="-109" charset="0"/>
                </a:rPr>
                <a:t>Is there a problem? What is it?</a:t>
              </a:r>
            </a:p>
          </p:txBody>
        </p: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2447" y="1391"/>
              <a:ext cx="1008" cy="701"/>
              <a:chOff x="2447" y="1391"/>
              <a:chExt cx="1008" cy="701"/>
            </a:xfrm>
          </p:grpSpPr>
          <p:sp>
            <p:nvSpPr>
              <p:cNvPr id="305168" name="Arc 16"/>
              <p:cNvSpPr>
                <a:spLocks/>
              </p:cNvSpPr>
              <p:nvPr/>
            </p:nvSpPr>
            <p:spPr bwMode="auto">
              <a:xfrm rot="2527641" flipH="1">
                <a:off x="2447" y="1391"/>
                <a:ext cx="704" cy="701"/>
              </a:xfrm>
              <a:custGeom>
                <a:avLst/>
                <a:gdLst>
                  <a:gd name="G0" fmla="+- 3670 0 0"/>
                  <a:gd name="G1" fmla="+- 21600 0 0"/>
                  <a:gd name="G2" fmla="+- 21600 0 0"/>
                  <a:gd name="T0" fmla="*/ 0 w 25270"/>
                  <a:gd name="T1" fmla="*/ 315 h 21974"/>
                  <a:gd name="T2" fmla="*/ 25266 w 25270"/>
                  <a:gd name="T3" fmla="*/ 21974 h 21974"/>
                  <a:gd name="T4" fmla="*/ 3670 w 25270"/>
                  <a:gd name="T5" fmla="*/ 21600 h 2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270" h="21974" fill="none" extrusionOk="0">
                    <a:moveTo>
                      <a:pt x="-1" y="314"/>
                    </a:moveTo>
                    <a:cubicBezTo>
                      <a:pt x="1212" y="105"/>
                      <a:pt x="2439" y="-1"/>
                      <a:pt x="3670" y="-1"/>
                    </a:cubicBezTo>
                    <a:cubicBezTo>
                      <a:pt x="15599" y="0"/>
                      <a:pt x="25270" y="9670"/>
                      <a:pt x="25270" y="21600"/>
                    </a:cubicBezTo>
                    <a:cubicBezTo>
                      <a:pt x="25270" y="21724"/>
                      <a:pt x="25268" y="21849"/>
                      <a:pt x="25266" y="21974"/>
                    </a:cubicBezTo>
                  </a:path>
                  <a:path w="25270" h="21974" stroke="0" extrusionOk="0">
                    <a:moveTo>
                      <a:pt x="-1" y="314"/>
                    </a:moveTo>
                    <a:cubicBezTo>
                      <a:pt x="1212" y="105"/>
                      <a:pt x="2439" y="-1"/>
                      <a:pt x="3670" y="-1"/>
                    </a:cubicBezTo>
                    <a:cubicBezTo>
                      <a:pt x="15599" y="0"/>
                      <a:pt x="25270" y="9670"/>
                      <a:pt x="25270" y="21600"/>
                    </a:cubicBezTo>
                    <a:cubicBezTo>
                      <a:pt x="25270" y="21724"/>
                      <a:pt x="25268" y="21849"/>
                      <a:pt x="25266" y="21974"/>
                    </a:cubicBezTo>
                    <a:lnTo>
                      <a:pt x="3670" y="21600"/>
                    </a:lnTo>
                    <a:close/>
                  </a:path>
                </a:pathLst>
              </a:custGeom>
              <a:noFill/>
              <a:ln w="76200">
                <a:solidFill>
                  <a:srgbClr val="48CC22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imes" pitchFamily="-109" charset="0"/>
                </a:endParaRPr>
              </a:p>
            </p:txBody>
          </p:sp>
          <p:sp>
            <p:nvSpPr>
              <p:cNvPr id="305169" name="AutoShape 17"/>
              <p:cNvSpPr>
                <a:spLocks noChangeArrowheads="1"/>
              </p:cNvSpPr>
              <p:nvPr/>
            </p:nvSpPr>
            <p:spPr bwMode="auto">
              <a:xfrm rot="8189570" flipH="1">
                <a:off x="3151" y="1613"/>
                <a:ext cx="304" cy="302"/>
              </a:xfrm>
              <a:prstGeom prst="triangle">
                <a:avLst>
                  <a:gd name="adj" fmla="val 50000"/>
                </a:avLst>
              </a:prstGeom>
              <a:solidFill>
                <a:srgbClr val="48CC22"/>
              </a:solidFill>
              <a:ln w="9525">
                <a:solidFill>
                  <a:srgbClr val="48CC22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imes" pitchFamily="-109" charset="0"/>
                </a:endParaRPr>
              </a:p>
            </p:txBody>
          </p:sp>
        </p:grpSp>
      </p:grp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2971800" y="4570414"/>
            <a:ext cx="3200400" cy="1658938"/>
            <a:chOff x="1872" y="2879"/>
            <a:chExt cx="2016" cy="1045"/>
          </a:xfrm>
        </p:grpSpPr>
        <p:sp>
          <p:nvSpPr>
            <p:cNvPr id="305171" name="Text Box 19"/>
            <p:cNvSpPr txBox="1">
              <a:spLocks noChangeArrowheads="1"/>
            </p:cNvSpPr>
            <p:nvPr/>
          </p:nvSpPr>
          <p:spPr bwMode="auto">
            <a:xfrm>
              <a:off x="1872" y="3552"/>
              <a:ext cx="201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b="1">
                  <a:latin typeface="Arial" pitchFamily="-109" charset="0"/>
                </a:rPr>
                <a:t>Develop a Plan</a:t>
              </a:r>
              <a:endParaRPr lang="en-US">
                <a:latin typeface="Arial" pitchFamily="-109" charset="0"/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800">
                  <a:latin typeface="Arial" pitchFamily="-109" charset="0"/>
                </a:rPr>
                <a:t>What shall we do about it?</a:t>
              </a:r>
            </a:p>
          </p:txBody>
        </p:sp>
        <p:grpSp>
          <p:nvGrpSpPr>
            <p:cNvPr id="9" name="Group 20"/>
            <p:cNvGrpSpPr>
              <a:grpSpLocks/>
            </p:cNvGrpSpPr>
            <p:nvPr/>
          </p:nvGrpSpPr>
          <p:grpSpPr bwMode="auto">
            <a:xfrm>
              <a:off x="2207" y="2879"/>
              <a:ext cx="1008" cy="701"/>
              <a:chOff x="2207" y="2879"/>
              <a:chExt cx="1008" cy="701"/>
            </a:xfrm>
          </p:grpSpPr>
          <p:sp>
            <p:nvSpPr>
              <p:cNvPr id="305173" name="Arc 21"/>
              <p:cNvSpPr>
                <a:spLocks/>
              </p:cNvSpPr>
              <p:nvPr/>
            </p:nvSpPr>
            <p:spPr bwMode="auto">
              <a:xfrm rot="2527641" flipV="1">
                <a:off x="2511" y="2879"/>
                <a:ext cx="704" cy="701"/>
              </a:xfrm>
              <a:custGeom>
                <a:avLst/>
                <a:gdLst>
                  <a:gd name="G0" fmla="+- 3670 0 0"/>
                  <a:gd name="G1" fmla="+- 21600 0 0"/>
                  <a:gd name="G2" fmla="+- 21600 0 0"/>
                  <a:gd name="T0" fmla="*/ 0 w 25270"/>
                  <a:gd name="T1" fmla="*/ 315 h 21974"/>
                  <a:gd name="T2" fmla="*/ 25266 w 25270"/>
                  <a:gd name="T3" fmla="*/ 21974 h 21974"/>
                  <a:gd name="T4" fmla="*/ 3670 w 25270"/>
                  <a:gd name="T5" fmla="*/ 21600 h 2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270" h="21974" fill="none" extrusionOk="0">
                    <a:moveTo>
                      <a:pt x="-1" y="314"/>
                    </a:moveTo>
                    <a:cubicBezTo>
                      <a:pt x="1212" y="105"/>
                      <a:pt x="2439" y="-1"/>
                      <a:pt x="3670" y="-1"/>
                    </a:cubicBezTo>
                    <a:cubicBezTo>
                      <a:pt x="15599" y="0"/>
                      <a:pt x="25270" y="9670"/>
                      <a:pt x="25270" y="21600"/>
                    </a:cubicBezTo>
                    <a:cubicBezTo>
                      <a:pt x="25270" y="21724"/>
                      <a:pt x="25268" y="21849"/>
                      <a:pt x="25266" y="21974"/>
                    </a:cubicBezTo>
                  </a:path>
                  <a:path w="25270" h="21974" stroke="0" extrusionOk="0">
                    <a:moveTo>
                      <a:pt x="-1" y="314"/>
                    </a:moveTo>
                    <a:cubicBezTo>
                      <a:pt x="1212" y="105"/>
                      <a:pt x="2439" y="-1"/>
                      <a:pt x="3670" y="-1"/>
                    </a:cubicBezTo>
                    <a:cubicBezTo>
                      <a:pt x="15599" y="0"/>
                      <a:pt x="25270" y="9670"/>
                      <a:pt x="25270" y="21600"/>
                    </a:cubicBezTo>
                    <a:cubicBezTo>
                      <a:pt x="25270" y="21724"/>
                      <a:pt x="25268" y="21849"/>
                      <a:pt x="25266" y="21974"/>
                    </a:cubicBezTo>
                    <a:lnTo>
                      <a:pt x="3670" y="21600"/>
                    </a:lnTo>
                    <a:close/>
                  </a:path>
                </a:pathLst>
              </a:custGeom>
              <a:noFill/>
              <a:ln w="76200">
                <a:solidFill>
                  <a:srgbClr val="E5D508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imes" pitchFamily="-109" charset="0"/>
                </a:endParaRPr>
              </a:p>
            </p:txBody>
          </p:sp>
          <p:sp>
            <p:nvSpPr>
              <p:cNvPr id="305174" name="AutoShape 22"/>
              <p:cNvSpPr>
                <a:spLocks noChangeArrowheads="1"/>
              </p:cNvSpPr>
              <p:nvPr/>
            </p:nvSpPr>
            <p:spPr bwMode="auto">
              <a:xfrm rot="8189570" flipV="1">
                <a:off x="2207" y="3056"/>
                <a:ext cx="304" cy="302"/>
              </a:xfrm>
              <a:prstGeom prst="triangle">
                <a:avLst>
                  <a:gd name="adj" fmla="val 50000"/>
                </a:avLst>
              </a:prstGeom>
              <a:solidFill>
                <a:srgbClr val="E5D508"/>
              </a:solidFill>
              <a:ln w="9525">
                <a:solidFill>
                  <a:srgbClr val="E5D508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imes" pitchFamily="-109" charset="0"/>
                </a:endParaRPr>
              </a:p>
            </p:txBody>
          </p:sp>
        </p:grpSp>
      </p:grpSp>
      <p:pic>
        <p:nvPicPr>
          <p:cNvPr id="38919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9538" y="3108325"/>
            <a:ext cx="13049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833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0" y="76200"/>
            <a:ext cx="8813800" cy="6553200"/>
            <a:chOff x="152400" y="76200"/>
            <a:chExt cx="8813800" cy="65532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04800" y="76200"/>
              <a:ext cx="8248650" cy="1143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 anchor="ctr">
              <a:prstTxWarp prst="textNoShape">
                <a:avLst/>
              </a:prstTxWarp>
            </a:bodyPr>
            <a:lstStyle/>
            <a:p>
              <a:pPr algn="ctr"/>
              <a:r>
                <a:rPr kumimoji="1" lang="en-US" sz="4400">
                  <a:latin typeface="Arial" charset="0"/>
                  <a:ea typeface="ＭＳ Ｐゴシック" charset="-128"/>
                  <a:cs typeface="ＭＳ Ｐゴシック" charset="-128"/>
                </a:rPr>
                <a:t>Bridging the Gap</a:t>
              </a:r>
              <a:endParaRPr kumimoji="1" lang="en-US"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6353175" y="1066800"/>
              <a:ext cx="2544763" cy="4540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kumimoji="1" 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Core + Intensive</a:t>
              </a:r>
              <a:endParaRPr kumimoji="1" lang="en-US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1150938" y="1951038"/>
              <a:ext cx="0" cy="4097337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155700" y="6073775"/>
              <a:ext cx="642620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219200" y="2908300"/>
              <a:ext cx="3124200" cy="3035300"/>
            </a:xfrm>
            <a:prstGeom prst="ellipse">
              <a:avLst/>
            </a:prstGeom>
            <a:noFill/>
            <a:ln w="508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6934200" y="1600200"/>
              <a:ext cx="1066800" cy="106680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1371600" y="2670175"/>
              <a:ext cx="874713" cy="4540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kumimoji="1" lang="en-US" b="1">
                  <a:solidFill>
                    <a:srgbClr val="33CC33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Core</a:t>
              </a:r>
              <a:endParaRPr kumimoji="1" lang="en-US" b="1">
                <a:solidFill>
                  <a:srgbClr val="33CC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4114800" y="2667000"/>
              <a:ext cx="1752600" cy="1752600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5715000" y="2154238"/>
              <a:ext cx="1371600" cy="1274762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6400800" y="4498975"/>
              <a:ext cx="2500313" cy="4540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kumimoji="1" lang="en-US" b="1">
                  <a:solidFill>
                    <a:srgbClr val="FFFF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Monthly-Weekly</a:t>
              </a:r>
              <a:endParaRPr kumimoji="1" lang="en-US" b="1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graphicFrame>
          <p:nvGraphicFramePr>
            <p:cNvPr id="15" name="Object 2"/>
            <p:cNvGraphicFramePr>
              <a:graphicFrameLocks noChangeAspect="1"/>
            </p:cNvGraphicFramePr>
            <p:nvPr/>
          </p:nvGraphicFramePr>
          <p:xfrm>
            <a:off x="2763838" y="41671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75" r:id="rId3" imgW="707136" imgH="1267968" progId="">
                    <p:embed/>
                  </p:oleObj>
                </mc:Choice>
                <mc:Fallback>
                  <p:oleObj r:id="rId3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3838" y="41671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3"/>
            <p:cNvGraphicFramePr>
              <a:graphicFrameLocks noChangeAspect="1"/>
            </p:cNvGraphicFramePr>
            <p:nvPr/>
          </p:nvGraphicFramePr>
          <p:xfrm>
            <a:off x="3144838" y="40909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76" name="Clip" r:id="rId5" imgW="707136" imgH="1267968" progId="">
                    <p:embed/>
                  </p:oleObj>
                </mc:Choice>
                <mc:Fallback>
                  <p:oleObj name="Clip" r:id="rId5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4838" y="40909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4"/>
            <p:cNvGraphicFramePr>
              <a:graphicFrameLocks noChangeAspect="1"/>
            </p:cNvGraphicFramePr>
            <p:nvPr/>
          </p:nvGraphicFramePr>
          <p:xfrm>
            <a:off x="3144838" y="49291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77" r:id="rId7" imgW="707136" imgH="1267968" progId="">
                    <p:embed/>
                  </p:oleObj>
                </mc:Choice>
                <mc:Fallback>
                  <p:oleObj r:id="rId7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4838" y="49291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5"/>
            <p:cNvGraphicFramePr>
              <a:graphicFrameLocks noChangeAspect="1"/>
            </p:cNvGraphicFramePr>
            <p:nvPr/>
          </p:nvGraphicFramePr>
          <p:xfrm>
            <a:off x="2687638" y="50053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78" r:id="rId8" imgW="707136" imgH="1267968" progId="">
                    <p:embed/>
                  </p:oleObj>
                </mc:Choice>
                <mc:Fallback>
                  <p:oleObj r:id="rId8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7638" y="50053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6"/>
            <p:cNvGraphicFramePr>
              <a:graphicFrameLocks noChangeAspect="1"/>
            </p:cNvGraphicFramePr>
            <p:nvPr/>
          </p:nvGraphicFramePr>
          <p:xfrm>
            <a:off x="2078038" y="49291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79" r:id="rId9" imgW="707136" imgH="1267968" progId="">
                    <p:embed/>
                  </p:oleObj>
                </mc:Choice>
                <mc:Fallback>
                  <p:oleObj r:id="rId9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8038" y="49291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7"/>
            <p:cNvGraphicFramePr>
              <a:graphicFrameLocks noChangeAspect="1"/>
            </p:cNvGraphicFramePr>
            <p:nvPr/>
          </p:nvGraphicFramePr>
          <p:xfrm>
            <a:off x="1981200" y="41148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0" name="Clip" r:id="rId10" imgW="707136" imgH="1267968" progId="">
                    <p:embed/>
                  </p:oleObj>
                </mc:Choice>
                <mc:Fallback>
                  <p:oleObj name="Clip" r:id="rId10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41148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8"/>
            <p:cNvGraphicFramePr>
              <a:graphicFrameLocks noChangeAspect="1"/>
            </p:cNvGraphicFramePr>
            <p:nvPr/>
          </p:nvGraphicFramePr>
          <p:xfrm>
            <a:off x="3525838" y="46243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1" name="Clip" r:id="rId11" imgW="707136" imgH="1267968" progId="">
                    <p:embed/>
                  </p:oleObj>
                </mc:Choice>
                <mc:Fallback>
                  <p:oleObj name="Clip" r:id="rId11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25838" y="46243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9"/>
            <p:cNvGraphicFramePr>
              <a:graphicFrameLocks noChangeAspect="1"/>
            </p:cNvGraphicFramePr>
            <p:nvPr/>
          </p:nvGraphicFramePr>
          <p:xfrm>
            <a:off x="2459038" y="39385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2" name="Clip" r:id="rId12" imgW="707136" imgH="1267968" progId="">
                    <p:embed/>
                  </p:oleObj>
                </mc:Choice>
                <mc:Fallback>
                  <p:oleObj name="Clip" r:id="rId12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59038" y="39385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10"/>
            <p:cNvGraphicFramePr>
              <a:graphicFrameLocks noChangeAspect="1"/>
            </p:cNvGraphicFramePr>
            <p:nvPr/>
          </p:nvGraphicFramePr>
          <p:xfrm>
            <a:off x="2840038" y="33289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3" name="Clip" r:id="rId13" imgW="707136" imgH="1267968" progId="">
                    <p:embed/>
                  </p:oleObj>
                </mc:Choice>
                <mc:Fallback>
                  <p:oleObj name="Clip" r:id="rId13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0038" y="33289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11"/>
            <p:cNvGraphicFramePr>
              <a:graphicFrameLocks noChangeAspect="1"/>
            </p:cNvGraphicFramePr>
            <p:nvPr/>
          </p:nvGraphicFramePr>
          <p:xfrm>
            <a:off x="3373438" y="37099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4" name="Clip" r:id="rId14" imgW="707136" imgH="1267968" progId="">
                    <p:embed/>
                  </p:oleObj>
                </mc:Choice>
                <mc:Fallback>
                  <p:oleObj name="Clip" r:id="rId14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3438" y="37099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12"/>
            <p:cNvGraphicFramePr>
              <a:graphicFrameLocks noChangeAspect="1"/>
            </p:cNvGraphicFramePr>
            <p:nvPr/>
          </p:nvGraphicFramePr>
          <p:xfrm>
            <a:off x="3754438" y="39385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5" name="Clip" r:id="rId15" imgW="707136" imgH="1267968" progId="">
                    <p:embed/>
                  </p:oleObj>
                </mc:Choice>
                <mc:Fallback>
                  <p:oleObj name="Clip" r:id="rId15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4438" y="39385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13"/>
            <p:cNvGraphicFramePr>
              <a:graphicFrameLocks noChangeAspect="1"/>
            </p:cNvGraphicFramePr>
            <p:nvPr/>
          </p:nvGraphicFramePr>
          <p:xfrm>
            <a:off x="7086600" y="17526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6" name="Clip" r:id="rId16" imgW="707136" imgH="1267968" progId="">
                    <p:embed/>
                  </p:oleObj>
                </mc:Choice>
                <mc:Fallback>
                  <p:oleObj name="Clip" r:id="rId16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86600" y="17526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14"/>
            <p:cNvGraphicFramePr>
              <a:graphicFrameLocks noChangeAspect="1"/>
            </p:cNvGraphicFramePr>
            <p:nvPr/>
          </p:nvGraphicFramePr>
          <p:xfrm>
            <a:off x="1697038" y="47005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7" r:id="rId17" imgW="707136" imgH="1267968" progId="">
                    <p:embed/>
                  </p:oleObj>
                </mc:Choice>
                <mc:Fallback>
                  <p:oleObj r:id="rId17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7038" y="47005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15"/>
            <p:cNvGraphicFramePr>
              <a:graphicFrameLocks noChangeAspect="1"/>
            </p:cNvGraphicFramePr>
            <p:nvPr/>
          </p:nvGraphicFramePr>
          <p:xfrm>
            <a:off x="1620838" y="3822700"/>
            <a:ext cx="436562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8" r:id="rId18" imgW="707136" imgH="1267968" progId="">
                    <p:embed/>
                  </p:oleObj>
                </mc:Choice>
                <mc:Fallback>
                  <p:oleObj r:id="rId18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0838" y="3822700"/>
                          <a:ext cx="436562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6"/>
            <p:cNvGraphicFramePr>
              <a:graphicFrameLocks noChangeAspect="1"/>
            </p:cNvGraphicFramePr>
            <p:nvPr/>
          </p:nvGraphicFramePr>
          <p:xfrm>
            <a:off x="1392238" y="36337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9" r:id="rId19" imgW="707136" imgH="1267968" progId="">
                    <p:embed/>
                  </p:oleObj>
                </mc:Choice>
                <mc:Fallback>
                  <p:oleObj r:id="rId19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2238" y="36337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7"/>
            <p:cNvGraphicFramePr>
              <a:graphicFrameLocks noChangeAspect="1"/>
            </p:cNvGraphicFramePr>
            <p:nvPr/>
          </p:nvGraphicFramePr>
          <p:xfrm>
            <a:off x="2209800" y="3200400"/>
            <a:ext cx="374650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0" r:id="rId20" imgW="707136" imgH="1267968" progId="">
                    <p:embed/>
                  </p:oleObj>
                </mc:Choice>
                <mc:Fallback>
                  <p:oleObj r:id="rId20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3200400"/>
                          <a:ext cx="374650" cy="862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8"/>
            <p:cNvGraphicFramePr>
              <a:graphicFrameLocks noChangeAspect="1"/>
            </p:cNvGraphicFramePr>
            <p:nvPr/>
          </p:nvGraphicFramePr>
          <p:xfrm>
            <a:off x="4592638" y="3581400"/>
            <a:ext cx="436562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1" r:id="rId21" imgW="707136" imgH="1267968" progId="">
                    <p:embed/>
                  </p:oleObj>
                </mc:Choice>
                <mc:Fallback>
                  <p:oleObj r:id="rId21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92638" y="3581400"/>
                          <a:ext cx="436562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19"/>
            <p:cNvGraphicFramePr>
              <a:graphicFrameLocks noChangeAspect="1"/>
            </p:cNvGraphicFramePr>
            <p:nvPr/>
          </p:nvGraphicFramePr>
          <p:xfrm>
            <a:off x="3221038" y="32527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2" r:id="rId22" imgW="707136" imgH="1267968" progId="">
                    <p:embed/>
                  </p:oleObj>
                </mc:Choice>
                <mc:Fallback>
                  <p:oleObj r:id="rId22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1038" y="32527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20"/>
            <p:cNvGraphicFramePr>
              <a:graphicFrameLocks noChangeAspect="1"/>
            </p:cNvGraphicFramePr>
            <p:nvPr/>
          </p:nvGraphicFramePr>
          <p:xfrm>
            <a:off x="1828800" y="3328988"/>
            <a:ext cx="436563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3" r:id="rId23" imgW="707136" imgH="1267968" progId="">
                    <p:embed/>
                  </p:oleObj>
                </mc:Choice>
                <mc:Fallback>
                  <p:oleObj r:id="rId23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8800" y="3328988"/>
                          <a:ext cx="436563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21"/>
            <p:cNvGraphicFramePr>
              <a:graphicFrameLocks noChangeAspect="1"/>
            </p:cNvGraphicFramePr>
            <p:nvPr/>
          </p:nvGraphicFramePr>
          <p:xfrm>
            <a:off x="4419600" y="29083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4" r:id="rId24" imgW="707136" imgH="1267968" progId="">
                    <p:embed/>
                  </p:oleObj>
                </mc:Choice>
                <mc:Fallback>
                  <p:oleObj r:id="rId24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9600" y="29083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2"/>
            <p:cNvGraphicFramePr>
              <a:graphicFrameLocks noChangeAspect="1"/>
            </p:cNvGraphicFramePr>
            <p:nvPr/>
          </p:nvGraphicFramePr>
          <p:xfrm>
            <a:off x="4724400" y="28194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5" name="Clip" r:id="rId25" imgW="707136" imgH="1267968" progId="">
                    <p:embed/>
                  </p:oleObj>
                </mc:Choice>
                <mc:Fallback>
                  <p:oleObj name="Clip" r:id="rId25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4400" y="28194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23"/>
            <p:cNvGraphicFramePr>
              <a:graphicFrameLocks noChangeAspect="1"/>
            </p:cNvGraphicFramePr>
            <p:nvPr/>
          </p:nvGraphicFramePr>
          <p:xfrm>
            <a:off x="4759325" y="3360738"/>
            <a:ext cx="436563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6" r:id="rId26" imgW="707136" imgH="1267968" progId="">
                    <p:embed/>
                  </p:oleObj>
                </mc:Choice>
                <mc:Fallback>
                  <p:oleObj r:id="rId26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9325" y="3360738"/>
                          <a:ext cx="436563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24"/>
            <p:cNvGraphicFramePr>
              <a:graphicFrameLocks noChangeAspect="1"/>
            </p:cNvGraphicFramePr>
            <p:nvPr/>
          </p:nvGraphicFramePr>
          <p:xfrm>
            <a:off x="4419600" y="34290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" r:id="rId27" imgW="707136" imgH="1267968" progId="">
                    <p:embed/>
                  </p:oleObj>
                </mc:Choice>
                <mc:Fallback>
                  <p:oleObj r:id="rId27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9600" y="34290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25"/>
            <p:cNvGraphicFramePr>
              <a:graphicFrameLocks noChangeAspect="1"/>
            </p:cNvGraphicFramePr>
            <p:nvPr/>
          </p:nvGraphicFramePr>
          <p:xfrm>
            <a:off x="5049838" y="3517900"/>
            <a:ext cx="436562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8" name="Clip" r:id="rId28" imgW="707136" imgH="1267968" progId="">
                    <p:embed/>
                  </p:oleObj>
                </mc:Choice>
                <mc:Fallback>
                  <p:oleObj name="Clip" r:id="rId28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9838" y="3517900"/>
                          <a:ext cx="436562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26"/>
            <p:cNvGraphicFramePr>
              <a:graphicFrameLocks noChangeAspect="1"/>
            </p:cNvGraphicFramePr>
            <p:nvPr/>
          </p:nvGraphicFramePr>
          <p:xfrm>
            <a:off x="5278438" y="3365500"/>
            <a:ext cx="436562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9" name="Clip" r:id="rId29" imgW="707136" imgH="1267968" progId="">
                    <p:embed/>
                  </p:oleObj>
                </mc:Choice>
                <mc:Fallback>
                  <p:oleObj name="Clip" r:id="rId29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78438" y="3365500"/>
                          <a:ext cx="436562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27"/>
            <p:cNvGraphicFramePr>
              <a:graphicFrameLocks noChangeAspect="1"/>
            </p:cNvGraphicFramePr>
            <p:nvPr/>
          </p:nvGraphicFramePr>
          <p:xfrm>
            <a:off x="5105400" y="29718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0" name="Clip" r:id="rId30" imgW="707136" imgH="1267968" progId="">
                    <p:embed/>
                  </p:oleObj>
                </mc:Choice>
                <mc:Fallback>
                  <p:oleObj name="Clip" r:id="rId30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5400" y="29718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28"/>
            <p:cNvGraphicFramePr>
              <a:graphicFrameLocks noChangeAspect="1"/>
            </p:cNvGraphicFramePr>
            <p:nvPr/>
          </p:nvGraphicFramePr>
          <p:xfrm>
            <a:off x="4114800" y="29718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1" name="Clip" r:id="rId31" imgW="707136" imgH="1267968" progId="">
                    <p:embed/>
                  </p:oleObj>
                </mc:Choice>
                <mc:Fallback>
                  <p:oleObj name="Clip" r:id="rId31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4800" y="29718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29"/>
            <p:cNvGraphicFramePr>
              <a:graphicFrameLocks noChangeAspect="1"/>
            </p:cNvGraphicFramePr>
            <p:nvPr/>
          </p:nvGraphicFramePr>
          <p:xfrm>
            <a:off x="2286000" y="41910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2" name="Clip" r:id="rId32" imgW="707136" imgH="1267968" progId="">
                    <p:embed/>
                  </p:oleObj>
                </mc:Choice>
                <mc:Fallback>
                  <p:oleObj name="Clip" r:id="rId32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41910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Object 30"/>
            <p:cNvGraphicFramePr>
              <a:graphicFrameLocks noChangeAspect="1"/>
            </p:cNvGraphicFramePr>
            <p:nvPr/>
          </p:nvGraphicFramePr>
          <p:xfrm>
            <a:off x="2971800" y="44958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3" name="Clip" r:id="rId33" imgW="707136" imgH="1267968" progId="">
                    <p:embed/>
                  </p:oleObj>
                </mc:Choice>
                <mc:Fallback>
                  <p:oleObj name="Clip" r:id="rId33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800" y="44958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31"/>
            <p:cNvGraphicFramePr>
              <a:graphicFrameLocks noChangeAspect="1"/>
            </p:cNvGraphicFramePr>
            <p:nvPr/>
          </p:nvGraphicFramePr>
          <p:xfrm>
            <a:off x="4191000" y="3328988"/>
            <a:ext cx="436563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4" name="Clip" r:id="rId34" imgW="707136" imgH="1267968" progId="">
                    <p:embed/>
                  </p:oleObj>
                </mc:Choice>
                <mc:Fallback>
                  <p:oleObj name="Clip" r:id="rId34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1000" y="3328988"/>
                          <a:ext cx="436563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ject 32"/>
            <p:cNvGraphicFramePr>
              <a:graphicFrameLocks noChangeAspect="1"/>
            </p:cNvGraphicFramePr>
            <p:nvPr/>
          </p:nvGraphicFramePr>
          <p:xfrm>
            <a:off x="7459663" y="1676400"/>
            <a:ext cx="465137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5" name="Clip" r:id="rId35" imgW="707136" imgH="1267968" progId="">
                    <p:embed/>
                  </p:oleObj>
                </mc:Choice>
                <mc:Fallback>
                  <p:oleObj name="Clip" r:id="rId35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59663" y="1676400"/>
                          <a:ext cx="465137" cy="838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Text Box 46"/>
            <p:cNvSpPr txBox="1">
              <a:spLocks noChangeArrowheads="1"/>
            </p:cNvSpPr>
            <p:nvPr/>
          </p:nvSpPr>
          <p:spPr bwMode="auto">
            <a:xfrm>
              <a:off x="3200400" y="6172200"/>
              <a:ext cx="2689225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a typeface="ＭＳ Ｐゴシック" charset="-128"/>
                  <a:cs typeface="ＭＳ Ｐゴシック" charset="-128"/>
                </a:rPr>
                <a:t>Intensity of Problem</a:t>
              </a:r>
            </a:p>
          </p:txBody>
        </p:sp>
        <p:sp>
          <p:nvSpPr>
            <p:cNvPr id="47" name="Text Box 47"/>
            <p:cNvSpPr txBox="1">
              <a:spLocks noChangeArrowheads="1"/>
            </p:cNvSpPr>
            <p:nvPr/>
          </p:nvSpPr>
          <p:spPr bwMode="auto">
            <a:xfrm rot="16200000">
              <a:off x="-1128712" y="3570287"/>
              <a:ext cx="3384550" cy="82232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>
                  <a:ea typeface="ＭＳ Ｐゴシック" charset="-128"/>
                  <a:cs typeface="ＭＳ Ｐゴシック" charset="-128"/>
                </a:rPr>
                <a:t>Amount of Resources</a:t>
              </a:r>
            </a:p>
            <a:p>
              <a:pPr algn="ctr"/>
              <a:r>
                <a:rPr lang="en-US" dirty="0">
                  <a:ea typeface="ＭＳ Ｐゴシック" charset="-128"/>
                  <a:cs typeface="ＭＳ Ｐゴシック" charset="-128"/>
                </a:rPr>
                <a:t> Needed to Solve Problem</a:t>
              </a:r>
            </a:p>
          </p:txBody>
        </p:sp>
        <p:sp>
          <p:nvSpPr>
            <p:cNvPr id="48" name="Oval 48"/>
            <p:cNvSpPr>
              <a:spLocks noChangeArrowheads="1"/>
            </p:cNvSpPr>
            <p:nvPr/>
          </p:nvSpPr>
          <p:spPr bwMode="auto">
            <a:xfrm>
              <a:off x="4038600" y="1828800"/>
              <a:ext cx="3276600" cy="2895600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49" name="Object 33"/>
            <p:cNvGraphicFramePr>
              <a:graphicFrameLocks noChangeAspect="1"/>
            </p:cNvGraphicFramePr>
            <p:nvPr/>
          </p:nvGraphicFramePr>
          <p:xfrm>
            <a:off x="2382838" y="4852988"/>
            <a:ext cx="436562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6" name="Clip" r:id="rId36" imgW="707136" imgH="1267968" progId="">
                    <p:embed/>
                  </p:oleObj>
                </mc:Choice>
                <mc:Fallback>
                  <p:oleObj name="Clip" r:id="rId36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2838" y="4852988"/>
                          <a:ext cx="436562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Object 34"/>
            <p:cNvGraphicFramePr>
              <a:graphicFrameLocks noChangeAspect="1"/>
            </p:cNvGraphicFramePr>
            <p:nvPr/>
          </p:nvGraphicFramePr>
          <p:xfrm>
            <a:off x="1295400" y="4395788"/>
            <a:ext cx="436563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7" name="Clip" r:id="rId37" imgW="707136" imgH="1267968" progId="">
                    <p:embed/>
                  </p:oleObj>
                </mc:Choice>
                <mc:Fallback>
                  <p:oleObj name="Clip" r:id="rId37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400" y="4395788"/>
                          <a:ext cx="436563" cy="7858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Object 35"/>
            <p:cNvGraphicFramePr>
              <a:graphicFrameLocks noChangeAspect="1"/>
            </p:cNvGraphicFramePr>
            <p:nvPr/>
          </p:nvGraphicFramePr>
          <p:xfrm>
            <a:off x="4648200" y="28194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8" name="Clip" r:id="rId38" imgW="707136" imgH="1267968" progId="">
                    <p:embed/>
                  </p:oleObj>
                </mc:Choice>
                <mc:Fallback>
                  <p:oleObj name="Clip" r:id="rId38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8200" y="28194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" name="Object 36"/>
            <p:cNvGraphicFramePr>
              <a:graphicFrameLocks noChangeAspect="1"/>
            </p:cNvGraphicFramePr>
            <p:nvPr/>
          </p:nvGraphicFramePr>
          <p:xfrm>
            <a:off x="2514600" y="31242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9" name="Clip" r:id="rId39" imgW="707136" imgH="1267968" progId="">
                    <p:embed/>
                  </p:oleObj>
                </mc:Choice>
                <mc:Fallback>
                  <p:oleObj name="Clip" r:id="rId39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4600" y="31242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" name="Object 37"/>
            <p:cNvGraphicFramePr>
              <a:graphicFrameLocks noChangeAspect="1"/>
            </p:cNvGraphicFramePr>
            <p:nvPr/>
          </p:nvGraphicFramePr>
          <p:xfrm>
            <a:off x="5257800" y="33528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10" r:id="rId40" imgW="707136" imgH="1267968" progId="">
                    <p:embed/>
                  </p:oleObj>
                </mc:Choice>
                <mc:Fallback>
                  <p:oleObj r:id="rId40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7800" y="33528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ject 38"/>
            <p:cNvGraphicFramePr>
              <a:graphicFrameLocks noChangeAspect="1"/>
            </p:cNvGraphicFramePr>
            <p:nvPr/>
          </p:nvGraphicFramePr>
          <p:xfrm>
            <a:off x="2438400" y="3429000"/>
            <a:ext cx="43656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11" r:id="rId41" imgW="707136" imgH="1267968" progId="">
                    <p:embed/>
                  </p:oleObj>
                </mc:Choice>
                <mc:Fallback>
                  <p:oleObj r:id="rId41" imgW="707136" imgH="126796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8400" y="3429000"/>
                          <a:ext cx="436563" cy="785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2895600" y="1390650"/>
              <a:ext cx="3505200" cy="8191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kumimoji="1" lang="en-US" b="1">
                  <a:solidFill>
                    <a:srgbClr val="FFFF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Core + Supplemental</a:t>
              </a:r>
            </a:p>
            <a:p>
              <a:pPr>
                <a:defRPr/>
              </a:pPr>
              <a:r>
                <a:rPr kumimoji="1" lang="en-US" b="1">
                  <a:solidFill>
                    <a:srgbClr val="FFFF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 </a:t>
              </a:r>
              <a:endParaRPr kumimoji="1" lang="en-US" b="1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>
              <a:off x="3810000" y="5562600"/>
              <a:ext cx="1316038" cy="4540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kumimoji="1" lang="en-US" b="1">
                  <a:solidFill>
                    <a:srgbClr val="33CC33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3x/year </a:t>
              </a:r>
              <a:endParaRPr kumimoji="1" lang="en-US" b="1">
                <a:solidFill>
                  <a:srgbClr val="33CC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57" name="Rectangle 57"/>
            <p:cNvSpPr>
              <a:spLocks noChangeArrowheads="1"/>
            </p:cNvSpPr>
            <p:nvPr/>
          </p:nvSpPr>
          <p:spPr bwMode="auto">
            <a:xfrm>
              <a:off x="7734300" y="2590800"/>
              <a:ext cx="1231900" cy="4540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kumimoji="1" 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Weekly</a:t>
              </a:r>
              <a:endParaRPr kumimoji="1" lang="en-US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48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RtI Entitlement Documentation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2772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288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4820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787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Is </a:t>
            </a:r>
            <a:r>
              <a:rPr lang="en-US" dirty="0">
                <a:solidFill>
                  <a:schemeClr val="tx1"/>
                </a:solidFill>
              </a:rPr>
              <a:t>the student making progress (Benefit) toward the goal?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3010" name="Object 2"/>
          <p:cNvGraphicFramePr>
            <a:graphicFrameLocks noGrp="1" noChangeAspect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168134548"/>
              </p:ext>
            </p:extLst>
          </p:nvPr>
        </p:nvGraphicFramePr>
        <p:xfrm>
          <a:off x="533400" y="2057400"/>
          <a:ext cx="8160774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Organization Chart" r:id="rId3" imgW="6502320" imgH="3130200" progId="OrgPlusWOPX.4">
                  <p:embed followColorScheme="full"/>
                </p:oleObj>
              </mc:Choice>
              <mc:Fallback>
                <p:oleObj name="Organization Chart" r:id="rId3" imgW="6502320" imgH="3130200" progId="OrgPlusWOPX.4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057400"/>
                        <a:ext cx="8160774" cy="434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625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676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sz="4000" dirty="0" smtClean="0">
                <a:solidFill>
                  <a:schemeClr val="tx1"/>
                </a:solidFill>
              </a:rPr>
              <a:t>s </a:t>
            </a:r>
            <a:r>
              <a:rPr lang="en-US" sz="4000" dirty="0">
                <a:solidFill>
                  <a:schemeClr val="tx1"/>
                </a:solidFill>
              </a:rPr>
              <a:t>the student decreasing the discrepancy </a:t>
            </a:r>
            <a:r>
              <a:rPr lang="en-US" sz="4000" dirty="0" smtClean="0">
                <a:solidFill>
                  <a:schemeClr val="tx1"/>
                </a:solidFill>
              </a:rPr>
              <a:t>between </a:t>
            </a:r>
            <a:r>
              <a:rPr lang="en-US" sz="4000" dirty="0">
                <a:solidFill>
                  <a:schemeClr val="tx1"/>
                </a:solidFill>
              </a:rPr>
              <a:t>him/her  and the general education peers?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4034" name="Object 2"/>
          <p:cNvGraphicFramePr>
            <a:graphicFrameLocks noGrp="1" noChangeAspect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3169017786"/>
              </p:ext>
            </p:extLst>
          </p:nvPr>
        </p:nvGraphicFramePr>
        <p:xfrm>
          <a:off x="381000" y="1981199"/>
          <a:ext cx="7924800" cy="4901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" name="Organization Chart" r:id="rId3" imgW="14223960" imgH="5283000" progId="OrgPlusWOPX.4">
                  <p:embed followColorScheme="full"/>
                </p:oleObj>
              </mc:Choice>
              <mc:Fallback>
                <p:oleObj name="Organization Chart" r:id="rId3" imgW="14223960" imgH="5283000" progId="OrgPlusWOPX.4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981199"/>
                        <a:ext cx="7924800" cy="49019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95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300" y="0"/>
            <a:ext cx="7899400" cy="6507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1203" name="Rectangle 2"/>
          <p:cNvSpPr>
            <a:spLocks/>
          </p:cNvSpPr>
          <p:nvPr/>
        </p:nvSpPr>
        <p:spPr bwMode="auto">
          <a:xfrm>
            <a:off x="533400" y="6565900"/>
            <a:ext cx="8123238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57200" bIns="0">
            <a:prstTxWarp prst="textNoShape">
              <a:avLst/>
            </a:prstTxWarp>
            <a:spAutoFit/>
          </a:bodyPr>
          <a:lstStyle/>
          <a:p>
            <a:pPr marL="457200" indent="-457200"/>
            <a:r>
              <a:rPr lang="en-US" sz="1400">
                <a:latin typeface="Calibri" charset="0"/>
                <a:ea typeface="Times New Roman" charset="0"/>
                <a:cs typeface="Times New Roman" charset="0"/>
              </a:rPr>
              <a:t>Zirkel, P. A. (2008). RTI Litigation Checklist for SLD (Non-) Eligibility. </a:t>
            </a:r>
            <a:r>
              <a:rPr lang="en-US" sz="1400" i="1">
                <a:latin typeface="Calibri" charset="0"/>
                <a:ea typeface="Times New Roman" charset="0"/>
                <a:cs typeface="Times New Roman" charset="0"/>
              </a:rPr>
              <a:t>The School Psychologist, Spring</a:t>
            </a:r>
            <a:r>
              <a:rPr lang="en-US" sz="1400">
                <a:latin typeface="Calibri" charset="0"/>
                <a:ea typeface="Times New Roman" charset="0"/>
                <a:cs typeface="Times New Roman" charset="0"/>
              </a:rPr>
              <a:t>, 55-56.</a:t>
            </a:r>
          </a:p>
        </p:txBody>
      </p:sp>
    </p:spTree>
    <p:extLst>
      <p:ext uri="{BB962C8B-B14F-4D97-AF65-F5344CB8AC3E}">
        <p14:creationId xmlns:p14="http://schemas.microsoft.com/office/powerpoint/2010/main" val="1655384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1514</TotalTime>
  <Words>1221</Words>
  <Application>Microsoft Office PowerPoint</Application>
  <PresentationFormat>On-screen Show (4:3)</PresentationFormat>
  <Paragraphs>189</Paragraphs>
  <Slides>24</Slides>
  <Notes>8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Clarity</vt:lpstr>
      <vt:lpstr>Clip</vt:lpstr>
      <vt:lpstr>Organization Chart</vt:lpstr>
      <vt:lpstr>Preventative measures</vt:lpstr>
      <vt:lpstr>Reflect</vt:lpstr>
      <vt:lpstr>Problem Solving Method</vt:lpstr>
      <vt:lpstr>PowerPoint Presentation</vt:lpstr>
      <vt:lpstr>RtI Entitlement Documentation</vt:lpstr>
      <vt:lpstr>PowerPoint Presentation</vt:lpstr>
      <vt:lpstr>Is the student making progress (Benefit) toward the goal?</vt:lpstr>
      <vt:lpstr>Is the student decreasing the discrepancy between him/her  and the general education peers?</vt:lpstr>
      <vt:lpstr>PowerPoint Presentation</vt:lpstr>
      <vt:lpstr>Ongoing Assessment FOR Learning</vt:lpstr>
      <vt:lpstr>Think &amp; Share</vt:lpstr>
      <vt:lpstr>PowerPoint Presentation</vt:lpstr>
      <vt:lpstr>PowerPoint Presentation</vt:lpstr>
      <vt:lpstr>PowerPoint Presentation</vt:lpstr>
      <vt:lpstr>PowerPoint Presentation</vt:lpstr>
      <vt:lpstr>Purposes of Assessment</vt:lpstr>
      <vt:lpstr>PowerPoint Presentation</vt:lpstr>
      <vt:lpstr>PowerPoint Presentation</vt:lpstr>
      <vt:lpstr>Food for thought?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NLU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anonymous</dc:creator>
  <cp:lastModifiedBy>anonymous </cp:lastModifiedBy>
  <cp:revision>135</cp:revision>
  <dcterms:created xsi:type="dcterms:W3CDTF">2013-01-24T03:45:04Z</dcterms:created>
  <dcterms:modified xsi:type="dcterms:W3CDTF">2013-01-28T23:37:03Z</dcterms:modified>
</cp:coreProperties>
</file>